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DM Sans Italics" charset="1" panose="00000000000000000000"/>
      <p:regular r:id="rId23"/>
    </p:embeddedFont>
    <p:embeddedFont>
      <p:font typeface="Now Bold" charset="1" panose="00000800000000000000"/>
      <p:regular r:id="rId24"/>
    </p:embeddedFont>
    <p:embeddedFont>
      <p:font typeface="Canva Sans Bold" charset="1" panose="020B0803030501040103"/>
      <p:regular r:id="rId25"/>
    </p:embeddedFont>
    <p:embeddedFont>
      <p:font typeface="Canva Sans" charset="1" panose="020B0503030501040103"/>
      <p:regular r:id="rId26"/>
    </p:embeddedFont>
    <p:embeddedFont>
      <p:font typeface="DM Sans" charset="1" panose="00000000000000000000"/>
      <p:regular r:id="rId27"/>
    </p:embeddedFont>
    <p:embeddedFont>
      <p:font typeface="DM Sans Bold" charset="1" panose="00000000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jpeg>
</file>

<file path=ppt/media/image12.png>
</file>

<file path=ppt/media/image13.png>
</file>

<file path=ppt/media/image14.png>
</file>

<file path=ppt/media/image15.png>
</file>

<file path=ppt/media/image16.svg>
</file>

<file path=ppt/media/image17.png>
</file>

<file path=ppt/media/image18.svg>
</file>

<file path=ppt/media/image19.jpeg>
</file>

<file path=ppt/media/image2.sv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9.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5400000">
            <a:off x="11392544" y="4154952"/>
            <a:ext cx="11958151" cy="1929323"/>
            <a:chOff x="0" y="0"/>
            <a:chExt cx="3149472" cy="508135"/>
          </a:xfrm>
        </p:grpSpPr>
        <p:sp>
          <p:nvSpPr>
            <p:cNvPr name="Freeform 3" id="3"/>
            <p:cNvSpPr/>
            <p:nvPr/>
          </p:nvSpPr>
          <p:spPr>
            <a:xfrm flipH="false" flipV="false" rot="0">
              <a:off x="0" y="0"/>
              <a:ext cx="3149472" cy="508135"/>
            </a:xfrm>
            <a:custGeom>
              <a:avLst/>
              <a:gdLst/>
              <a:ahLst/>
              <a:cxnLst/>
              <a:rect r="r" b="b" t="t" l="l"/>
              <a:pathLst>
                <a:path h="508135" w="3149472">
                  <a:moveTo>
                    <a:pt x="0" y="0"/>
                  </a:moveTo>
                  <a:lnTo>
                    <a:pt x="3149472" y="0"/>
                  </a:lnTo>
                  <a:lnTo>
                    <a:pt x="3149472" y="508135"/>
                  </a:lnTo>
                  <a:lnTo>
                    <a:pt x="0" y="508135"/>
                  </a:lnTo>
                  <a:close/>
                </a:path>
              </a:pathLst>
            </a:custGeom>
            <a:solidFill>
              <a:srgbClr val="145DA0"/>
            </a:solidFill>
          </p:spPr>
        </p:sp>
        <p:sp>
          <p:nvSpPr>
            <p:cNvPr name="TextBox 4" id="4"/>
            <p:cNvSpPr txBox="true"/>
            <p:nvPr/>
          </p:nvSpPr>
          <p:spPr>
            <a:xfrm>
              <a:off x="0" y="-28575"/>
              <a:ext cx="3149472" cy="536710"/>
            </a:xfrm>
            <a:prstGeom prst="rect">
              <a:avLst/>
            </a:prstGeom>
          </p:spPr>
          <p:txBody>
            <a:bodyPr anchor="ctr" rtlCol="false" tIns="50800" lIns="50800" bIns="50800" rIns="50800"/>
            <a:lstStyle/>
            <a:p>
              <a:pPr algn="ctr">
                <a:lnSpc>
                  <a:spcPts val="2590"/>
                </a:lnSpc>
              </a:pPr>
            </a:p>
          </p:txBody>
        </p:sp>
      </p:grpSp>
      <p:sp>
        <p:nvSpPr>
          <p:cNvPr name="Freeform 5" id="5"/>
          <p:cNvSpPr/>
          <p:nvPr/>
        </p:nvSpPr>
        <p:spPr>
          <a:xfrm flipH="false" flipV="false" rot="0">
            <a:off x="11208957" y="-1011147"/>
            <a:ext cx="2647750" cy="2647750"/>
          </a:xfrm>
          <a:custGeom>
            <a:avLst/>
            <a:gdLst/>
            <a:ahLst/>
            <a:cxnLst/>
            <a:rect r="r" b="b" t="t" l="l"/>
            <a:pathLst>
              <a:path h="2647750" w="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0399990" y="649592"/>
            <a:ext cx="7516996" cy="8987817"/>
            <a:chOff x="0" y="0"/>
            <a:chExt cx="8603361" cy="10286746"/>
          </a:xfrm>
        </p:grpSpPr>
        <p:sp>
          <p:nvSpPr>
            <p:cNvPr name="Freeform 7" id="7"/>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4"/>
              <a:stretch>
                <a:fillRect l="-27143" t="0" r="-85420" b="0"/>
              </a:stretch>
            </a:blipFill>
          </p:spPr>
        </p:sp>
      </p:grpSp>
      <p:sp>
        <p:nvSpPr>
          <p:cNvPr name="Freeform 8" id="8"/>
          <p:cNvSpPr/>
          <p:nvPr/>
        </p:nvSpPr>
        <p:spPr>
          <a:xfrm flipH="false" flipV="false" rot="0">
            <a:off x="-295175" y="8630507"/>
            <a:ext cx="2647750" cy="2647750"/>
          </a:xfrm>
          <a:custGeom>
            <a:avLst/>
            <a:gdLst/>
            <a:ahLst/>
            <a:cxnLst/>
            <a:rect r="r" b="b" t="t" l="l"/>
            <a:pathLst>
              <a:path h="2647750" w="2647750">
                <a:moveTo>
                  <a:pt x="0" y="0"/>
                </a:moveTo>
                <a:lnTo>
                  <a:pt x="2647750" y="0"/>
                </a:lnTo>
                <a:lnTo>
                  <a:pt x="2647750" y="2647751"/>
                </a:lnTo>
                <a:lnTo>
                  <a:pt x="0" y="26477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721002" y="6714673"/>
            <a:ext cx="7913921" cy="462835"/>
          </a:xfrm>
          <a:prstGeom prst="rect">
            <a:avLst/>
          </a:prstGeom>
        </p:spPr>
        <p:txBody>
          <a:bodyPr anchor="t" rtlCol="false" tIns="0" lIns="0" bIns="0" rIns="0">
            <a:spAutoFit/>
          </a:bodyPr>
          <a:lstStyle/>
          <a:p>
            <a:pPr algn="l" marL="0" indent="0" lvl="0">
              <a:lnSpc>
                <a:spcPts val="3727"/>
              </a:lnSpc>
              <a:spcBef>
                <a:spcPct val="0"/>
              </a:spcBef>
            </a:pPr>
            <a:r>
              <a:rPr lang="en-US" sz="3030" i="true">
                <a:solidFill>
                  <a:srgbClr val="56AEFF"/>
                </a:solidFill>
                <a:latin typeface="DM Sans Italics"/>
                <a:ea typeface="DM Sans Italics"/>
                <a:cs typeface="DM Sans Italics"/>
                <a:sym typeface="DM Sans Italics"/>
              </a:rPr>
              <a:t>Presented by: TEAM 12</a:t>
            </a:r>
          </a:p>
        </p:txBody>
      </p:sp>
      <p:sp>
        <p:nvSpPr>
          <p:cNvPr name="TextBox 10" id="10"/>
          <p:cNvSpPr txBox="true"/>
          <p:nvPr/>
        </p:nvSpPr>
        <p:spPr>
          <a:xfrm rot="0">
            <a:off x="641359" y="3392073"/>
            <a:ext cx="12823862" cy="1505323"/>
          </a:xfrm>
          <a:prstGeom prst="rect">
            <a:avLst/>
          </a:prstGeom>
        </p:spPr>
        <p:txBody>
          <a:bodyPr anchor="t" rtlCol="false" tIns="0" lIns="0" bIns="0" rIns="0">
            <a:spAutoFit/>
          </a:bodyPr>
          <a:lstStyle/>
          <a:p>
            <a:pPr algn="l">
              <a:lnSpc>
                <a:spcPts val="11730"/>
              </a:lnSpc>
            </a:pPr>
            <a:r>
              <a:rPr lang="en-US" sz="9775" b="true">
                <a:solidFill>
                  <a:srgbClr val="FFFBFB"/>
                </a:solidFill>
                <a:latin typeface="Now Bold"/>
                <a:ea typeface="Now Bold"/>
                <a:cs typeface="Now Bold"/>
                <a:sym typeface="Now Bold"/>
              </a:rPr>
              <a:t>DIVERSIFICATION</a:t>
            </a:r>
          </a:p>
        </p:txBody>
      </p:sp>
      <p:sp>
        <p:nvSpPr>
          <p:cNvPr name="TextBox 11" id="11"/>
          <p:cNvSpPr txBox="true"/>
          <p:nvPr/>
        </p:nvSpPr>
        <p:spPr>
          <a:xfrm rot="0">
            <a:off x="721002" y="4948479"/>
            <a:ext cx="9659937" cy="1730886"/>
          </a:xfrm>
          <a:prstGeom prst="rect">
            <a:avLst/>
          </a:prstGeom>
        </p:spPr>
        <p:txBody>
          <a:bodyPr anchor="t" rtlCol="false" tIns="0" lIns="0" bIns="0" rIns="0">
            <a:spAutoFit/>
          </a:bodyPr>
          <a:lstStyle/>
          <a:p>
            <a:pPr algn="l">
              <a:lnSpc>
                <a:spcPts val="13568"/>
              </a:lnSpc>
            </a:pPr>
            <a:r>
              <a:rPr lang="en-US" sz="11306" b="true">
                <a:solidFill>
                  <a:srgbClr val="56AEFF"/>
                </a:solidFill>
                <a:latin typeface="Now Bold"/>
                <a:ea typeface="Now Bold"/>
                <a:cs typeface="Now Bold"/>
                <a:sym typeface="Now Bold"/>
              </a:rPr>
              <a:t>STRATEGIES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4635542" y="-1949556"/>
            <a:ext cx="5956513" cy="5956513"/>
          </a:xfrm>
          <a:custGeom>
            <a:avLst/>
            <a:gdLst/>
            <a:ahLst/>
            <a:cxnLst/>
            <a:rect r="r" b="b" t="t" l="l"/>
            <a:pathLst>
              <a:path h="5956513" w="5956513">
                <a:moveTo>
                  <a:pt x="0" y="0"/>
                </a:moveTo>
                <a:lnTo>
                  <a:pt x="5956513" y="0"/>
                </a:lnTo>
                <a:lnTo>
                  <a:pt x="5956513"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250994" y="7308744"/>
            <a:ext cx="5956513" cy="5956513"/>
          </a:xfrm>
          <a:custGeom>
            <a:avLst/>
            <a:gdLst/>
            <a:ahLst/>
            <a:cxnLst/>
            <a:rect r="r" b="b" t="t" l="l"/>
            <a:pathLst>
              <a:path h="5956513" w="5956513">
                <a:moveTo>
                  <a:pt x="0" y="0"/>
                </a:moveTo>
                <a:lnTo>
                  <a:pt x="5956512" y="0"/>
                </a:lnTo>
                <a:lnTo>
                  <a:pt x="5956512"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9643957" y="0"/>
            <a:ext cx="8644043" cy="5752218"/>
          </a:xfrm>
          <a:custGeom>
            <a:avLst/>
            <a:gdLst/>
            <a:ahLst/>
            <a:cxnLst/>
            <a:rect r="r" b="b" t="t" l="l"/>
            <a:pathLst>
              <a:path h="5752218" w="8644043">
                <a:moveTo>
                  <a:pt x="0" y="0"/>
                </a:moveTo>
                <a:lnTo>
                  <a:pt x="8644043" y="0"/>
                </a:lnTo>
                <a:lnTo>
                  <a:pt x="8644043" y="5752218"/>
                </a:lnTo>
                <a:lnTo>
                  <a:pt x="0" y="5752218"/>
                </a:lnTo>
                <a:lnTo>
                  <a:pt x="0" y="0"/>
                </a:lnTo>
                <a:close/>
              </a:path>
            </a:pathLst>
          </a:custGeom>
          <a:blipFill>
            <a:blip r:embed="rId4"/>
            <a:stretch>
              <a:fillRect l="0" t="0" r="0" b="0"/>
            </a:stretch>
          </a:blipFill>
        </p:spPr>
      </p:sp>
      <p:sp>
        <p:nvSpPr>
          <p:cNvPr name="Freeform 5" id="5"/>
          <p:cNvSpPr/>
          <p:nvPr/>
        </p:nvSpPr>
        <p:spPr>
          <a:xfrm flipH="false" flipV="false" rot="0">
            <a:off x="0" y="4242582"/>
            <a:ext cx="9643957" cy="6132323"/>
          </a:xfrm>
          <a:custGeom>
            <a:avLst/>
            <a:gdLst/>
            <a:ahLst/>
            <a:cxnLst/>
            <a:rect r="r" b="b" t="t" l="l"/>
            <a:pathLst>
              <a:path h="6132323" w="9643957">
                <a:moveTo>
                  <a:pt x="0" y="0"/>
                </a:moveTo>
                <a:lnTo>
                  <a:pt x="9643957" y="0"/>
                </a:lnTo>
                <a:lnTo>
                  <a:pt x="9643957" y="6132323"/>
                </a:lnTo>
                <a:lnTo>
                  <a:pt x="0" y="6132323"/>
                </a:lnTo>
                <a:lnTo>
                  <a:pt x="0" y="0"/>
                </a:lnTo>
                <a:close/>
              </a:path>
            </a:pathLst>
          </a:custGeom>
          <a:blipFill>
            <a:blip r:embed="rId5"/>
            <a:stretch>
              <a:fillRect l="-3701" t="-1343" r="-3701" b="0"/>
            </a:stretch>
          </a:blipFill>
        </p:spPr>
      </p:sp>
      <p:sp>
        <p:nvSpPr>
          <p:cNvPr name="Freeform 6" id="6"/>
          <p:cNvSpPr/>
          <p:nvPr/>
        </p:nvSpPr>
        <p:spPr>
          <a:xfrm flipH="false" flipV="false" rot="0">
            <a:off x="9643957" y="5752218"/>
            <a:ext cx="8644043" cy="4534782"/>
          </a:xfrm>
          <a:custGeom>
            <a:avLst/>
            <a:gdLst/>
            <a:ahLst/>
            <a:cxnLst/>
            <a:rect r="r" b="b" t="t" l="l"/>
            <a:pathLst>
              <a:path h="4534782" w="8644043">
                <a:moveTo>
                  <a:pt x="0" y="0"/>
                </a:moveTo>
                <a:lnTo>
                  <a:pt x="8644043" y="0"/>
                </a:lnTo>
                <a:lnTo>
                  <a:pt x="8644043" y="4534782"/>
                </a:lnTo>
                <a:lnTo>
                  <a:pt x="0" y="4534782"/>
                </a:lnTo>
                <a:lnTo>
                  <a:pt x="0" y="0"/>
                </a:lnTo>
                <a:close/>
              </a:path>
            </a:pathLst>
          </a:custGeom>
          <a:blipFill>
            <a:blip r:embed="rId6"/>
            <a:stretch>
              <a:fillRect l="0" t="-3297" r="-2073" b="-3297"/>
            </a:stretch>
          </a:blipFill>
        </p:spPr>
      </p:sp>
      <p:sp>
        <p:nvSpPr>
          <p:cNvPr name="TextBox 7" id="7"/>
          <p:cNvSpPr txBox="true"/>
          <p:nvPr/>
        </p:nvSpPr>
        <p:spPr>
          <a:xfrm rot="0">
            <a:off x="141122" y="942975"/>
            <a:ext cx="9361713" cy="1429503"/>
          </a:xfrm>
          <a:prstGeom prst="rect">
            <a:avLst/>
          </a:prstGeom>
        </p:spPr>
        <p:txBody>
          <a:bodyPr anchor="t" rtlCol="false" tIns="0" lIns="0" bIns="0" rIns="0">
            <a:spAutoFit/>
          </a:bodyPr>
          <a:lstStyle/>
          <a:p>
            <a:pPr algn="l">
              <a:lnSpc>
                <a:spcPts val="5733"/>
              </a:lnSpc>
            </a:pPr>
            <a:r>
              <a:rPr lang="en-US" sz="4095" b="true">
                <a:solidFill>
                  <a:srgbClr val="F1945B"/>
                </a:solidFill>
                <a:latin typeface="Canva Sans Bold"/>
                <a:ea typeface="Canva Sans Bold"/>
                <a:cs typeface="Canva Sans Bold"/>
                <a:sym typeface="Canva Sans Bold"/>
              </a:rPr>
              <a:t>RELIANCE Entry into Retail and Other Sectors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4635542" y="-1949556"/>
            <a:ext cx="5956513" cy="5956513"/>
          </a:xfrm>
          <a:custGeom>
            <a:avLst/>
            <a:gdLst/>
            <a:ahLst/>
            <a:cxnLst/>
            <a:rect r="r" b="b" t="t" l="l"/>
            <a:pathLst>
              <a:path h="5956513" w="5956513">
                <a:moveTo>
                  <a:pt x="0" y="0"/>
                </a:moveTo>
                <a:lnTo>
                  <a:pt x="5956513" y="0"/>
                </a:lnTo>
                <a:lnTo>
                  <a:pt x="5956513"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250994" y="7308744"/>
            <a:ext cx="5956513" cy="5956513"/>
          </a:xfrm>
          <a:custGeom>
            <a:avLst/>
            <a:gdLst/>
            <a:ahLst/>
            <a:cxnLst/>
            <a:rect r="r" b="b" t="t" l="l"/>
            <a:pathLst>
              <a:path h="5956513" w="5956513">
                <a:moveTo>
                  <a:pt x="0" y="0"/>
                </a:moveTo>
                <a:lnTo>
                  <a:pt x="5956512" y="0"/>
                </a:lnTo>
                <a:lnTo>
                  <a:pt x="5956512"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0" y="962025"/>
            <a:ext cx="9144000" cy="1251585"/>
          </a:xfrm>
          <a:prstGeom prst="rect">
            <a:avLst/>
          </a:prstGeom>
        </p:spPr>
        <p:txBody>
          <a:bodyPr anchor="t" rtlCol="false" tIns="0" lIns="0" bIns="0" rIns="0">
            <a:spAutoFit/>
          </a:bodyPr>
          <a:lstStyle/>
          <a:p>
            <a:pPr algn="l">
              <a:lnSpc>
                <a:spcPts val="5039"/>
              </a:lnSpc>
            </a:pPr>
            <a:r>
              <a:rPr lang="en-US" sz="3599" b="true">
                <a:solidFill>
                  <a:srgbClr val="FF66C4"/>
                </a:solidFill>
                <a:latin typeface="Canva Sans Bold"/>
                <a:ea typeface="Canva Sans Bold"/>
                <a:cs typeface="Canva Sans Bold"/>
                <a:sym typeface="Canva Sans Bold"/>
              </a:rPr>
              <a:t>Benefits of Conglomerate Diversification</a:t>
            </a:r>
          </a:p>
          <a:p>
            <a:pPr algn="ctr">
              <a:lnSpc>
                <a:spcPts val="5039"/>
              </a:lnSpc>
            </a:pPr>
          </a:p>
        </p:txBody>
      </p:sp>
      <p:sp>
        <p:nvSpPr>
          <p:cNvPr name="TextBox 5" id="5"/>
          <p:cNvSpPr txBox="true"/>
          <p:nvPr/>
        </p:nvSpPr>
        <p:spPr>
          <a:xfrm rot="0">
            <a:off x="0" y="2085340"/>
            <a:ext cx="18288000" cy="5902960"/>
          </a:xfrm>
          <a:prstGeom prst="rect">
            <a:avLst/>
          </a:prstGeom>
        </p:spPr>
        <p:txBody>
          <a:bodyPr anchor="t" rtlCol="false" tIns="0" lIns="0" bIns="0" rIns="0">
            <a:spAutoFit/>
          </a:bodyPr>
          <a:lstStyle/>
          <a:p>
            <a:pPr algn="l">
              <a:lnSpc>
                <a:spcPts val="4480"/>
              </a:lnSpc>
            </a:pPr>
            <a:r>
              <a:rPr lang="en-US" sz="3200" b="true">
                <a:solidFill>
                  <a:srgbClr val="FF66C4"/>
                </a:solidFill>
                <a:latin typeface="Canva Sans Bold"/>
                <a:ea typeface="Canva Sans Bold"/>
                <a:cs typeface="Canva Sans Bold"/>
                <a:sym typeface="Canva Sans Bold"/>
              </a:rPr>
              <a:t>The conglomerate approach has provided RIL with:</a:t>
            </a:r>
          </a:p>
          <a:p>
            <a:pPr algn="l">
              <a:lnSpc>
                <a:spcPts val="4480"/>
              </a:lnSpc>
            </a:pPr>
          </a:p>
          <a:p>
            <a:pPr algn="l" marL="647702" indent="-323851" lvl="1">
              <a:lnSpc>
                <a:spcPts val="4200"/>
              </a:lnSpc>
              <a:buFont typeface="Arial"/>
              <a:buChar char="•"/>
            </a:pPr>
            <a:r>
              <a:rPr lang="en-US" b="true" sz="3000">
                <a:solidFill>
                  <a:srgbClr val="FFFFFF"/>
                </a:solidFill>
                <a:latin typeface="Canva Sans Bold"/>
                <a:ea typeface="Canva Sans Bold"/>
                <a:cs typeface="Canva Sans Bold"/>
                <a:sym typeface="Canva Sans Bold"/>
              </a:rPr>
              <a:t>Risk Mitigation: By operating in diverse industries, RIL can cushion itself against downturns in any single sector.</a:t>
            </a:r>
          </a:p>
          <a:p>
            <a:pPr algn="l">
              <a:lnSpc>
                <a:spcPts val="4200"/>
              </a:lnSpc>
            </a:pPr>
          </a:p>
          <a:p>
            <a:pPr algn="l" marL="647702" indent="-323851" lvl="1">
              <a:lnSpc>
                <a:spcPts val="4200"/>
              </a:lnSpc>
              <a:buFont typeface="Arial"/>
              <a:buChar char="•"/>
            </a:pPr>
            <a:r>
              <a:rPr lang="en-US" b="true" sz="3000">
                <a:solidFill>
                  <a:srgbClr val="FFFFFF"/>
                </a:solidFill>
                <a:latin typeface="Canva Sans Bold"/>
                <a:ea typeface="Canva Sans Bold"/>
                <a:cs typeface="Canva Sans Bold"/>
                <a:sym typeface="Canva Sans Bold"/>
              </a:rPr>
              <a:t>Capitalizing on Growth Opportunities: Investing in high-growth sectors, such as retail and digital media, has opened new revenue streams.</a:t>
            </a:r>
          </a:p>
          <a:p>
            <a:pPr algn="l">
              <a:lnSpc>
                <a:spcPts val="4200"/>
              </a:lnSpc>
            </a:pPr>
          </a:p>
          <a:p>
            <a:pPr algn="l" marL="647702" indent="-323851" lvl="1">
              <a:lnSpc>
                <a:spcPts val="4200"/>
              </a:lnSpc>
              <a:buFont typeface="Arial"/>
              <a:buChar char="•"/>
            </a:pPr>
            <a:r>
              <a:rPr lang="en-US" b="true" sz="3000">
                <a:solidFill>
                  <a:srgbClr val="FFFFFF"/>
                </a:solidFill>
                <a:latin typeface="Canva Sans Bold"/>
                <a:ea typeface="Canva Sans Bold"/>
                <a:cs typeface="Canva Sans Bold"/>
                <a:sym typeface="Canva Sans Bold"/>
              </a:rPr>
              <a:t>Access to New Markets: The conglomerate model allows RIL to enter markets that may have been previously inaccessible, broadening its global footprint.</a:t>
            </a:r>
          </a:p>
          <a:p>
            <a:pPr algn="l">
              <a:lnSpc>
                <a:spcPts val="4200"/>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4635542" y="-1949556"/>
            <a:ext cx="5956513" cy="5956513"/>
          </a:xfrm>
          <a:custGeom>
            <a:avLst/>
            <a:gdLst/>
            <a:ahLst/>
            <a:cxnLst/>
            <a:rect r="r" b="b" t="t" l="l"/>
            <a:pathLst>
              <a:path h="5956513" w="5956513">
                <a:moveTo>
                  <a:pt x="0" y="0"/>
                </a:moveTo>
                <a:lnTo>
                  <a:pt x="5956513" y="0"/>
                </a:lnTo>
                <a:lnTo>
                  <a:pt x="5956513"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727262" y="685906"/>
            <a:ext cx="9144000" cy="613410"/>
          </a:xfrm>
          <a:prstGeom prst="rect">
            <a:avLst/>
          </a:prstGeom>
        </p:spPr>
        <p:txBody>
          <a:bodyPr anchor="t" rtlCol="false" tIns="0" lIns="0" bIns="0" rIns="0">
            <a:spAutoFit/>
          </a:bodyPr>
          <a:lstStyle/>
          <a:p>
            <a:pPr algn="ctr">
              <a:lnSpc>
                <a:spcPts val="5039"/>
              </a:lnSpc>
            </a:pPr>
            <a:r>
              <a:rPr lang="en-US" sz="3599" b="true">
                <a:solidFill>
                  <a:srgbClr val="FF66C4"/>
                </a:solidFill>
                <a:latin typeface="Canva Sans Bold"/>
                <a:ea typeface="Canva Sans Bold"/>
                <a:cs typeface="Canva Sans Bold"/>
                <a:sym typeface="Canva Sans Bold"/>
              </a:rPr>
              <a:t>Strategic Partnerships and Investments</a:t>
            </a:r>
          </a:p>
        </p:txBody>
      </p:sp>
      <p:sp>
        <p:nvSpPr>
          <p:cNvPr name="TextBox 4" id="4"/>
          <p:cNvSpPr txBox="true"/>
          <p:nvPr/>
        </p:nvSpPr>
        <p:spPr>
          <a:xfrm rot="0">
            <a:off x="727262" y="1809222"/>
            <a:ext cx="17560738" cy="11456035"/>
          </a:xfrm>
          <a:prstGeom prst="rect">
            <a:avLst/>
          </a:prstGeom>
        </p:spPr>
        <p:txBody>
          <a:bodyPr anchor="t" rtlCol="false" tIns="0" lIns="0" bIns="0" rIns="0">
            <a:spAutoFit/>
          </a:bodyPr>
          <a:lstStyle/>
          <a:p>
            <a:pPr algn="l">
              <a:lnSpc>
                <a:spcPts val="4480"/>
              </a:lnSpc>
            </a:pPr>
            <a:r>
              <a:rPr lang="en-US" sz="3200" b="true">
                <a:solidFill>
                  <a:srgbClr val="F5FFF5"/>
                </a:solidFill>
                <a:latin typeface="Canva Sans Bold"/>
                <a:ea typeface="Canva Sans Bold"/>
                <a:cs typeface="Canva Sans Bold"/>
                <a:sym typeface="Canva Sans Bold"/>
              </a:rPr>
              <a:t>1. Strategic Partnerships:</a:t>
            </a:r>
          </a:p>
          <a:p>
            <a:pPr algn="l">
              <a:lnSpc>
                <a:spcPts val="4480"/>
              </a:lnSpc>
            </a:pPr>
          </a:p>
          <a:p>
            <a:pPr algn="l">
              <a:lnSpc>
                <a:spcPts val="4899"/>
              </a:lnSpc>
            </a:pPr>
            <a:r>
              <a:rPr lang="en-US" sz="3499" b="true">
                <a:solidFill>
                  <a:srgbClr val="F5FFF5"/>
                </a:solidFill>
                <a:latin typeface="Canva Sans Bold"/>
                <a:ea typeface="Canva Sans Bold"/>
                <a:cs typeface="Canva Sans Bold"/>
                <a:sym typeface="Canva Sans Bold"/>
              </a:rPr>
              <a:t>    - Google Investment:</a:t>
            </a:r>
          </a:p>
          <a:p>
            <a:pPr algn="l">
              <a:lnSpc>
                <a:spcPts val="4620"/>
              </a:lnSpc>
            </a:pPr>
            <a:r>
              <a:rPr lang="en-US" sz="3300" b="true">
                <a:solidFill>
                  <a:srgbClr val="F5FFF5"/>
                </a:solidFill>
                <a:latin typeface="Canva Sans Bold"/>
                <a:ea typeface="Canva Sans Bold"/>
                <a:cs typeface="Canva Sans Bold"/>
                <a:sym typeface="Canva Sans Bold"/>
              </a:rPr>
              <a:t>       </a:t>
            </a:r>
            <a:r>
              <a:rPr lang="en-US" sz="3300">
                <a:solidFill>
                  <a:srgbClr val="F5FFF5"/>
                </a:solidFill>
                <a:latin typeface="Canva Sans"/>
                <a:ea typeface="Canva Sans"/>
                <a:cs typeface="Canva Sans"/>
                <a:sym typeface="Canva Sans"/>
              </a:rPr>
              <a:t>Google invested $4.5 billion for a 7.73% stake in Jio Platforms.</a:t>
            </a:r>
          </a:p>
          <a:p>
            <a:pPr algn="l">
              <a:lnSpc>
                <a:spcPts val="4899"/>
              </a:lnSpc>
            </a:pPr>
            <a:r>
              <a:rPr lang="en-US" sz="3499">
                <a:solidFill>
                  <a:srgbClr val="F5FFF5"/>
                </a:solidFill>
                <a:latin typeface="Canva Sans"/>
                <a:ea typeface="Canva Sans"/>
                <a:cs typeface="Canva Sans"/>
                <a:sym typeface="Canva Sans"/>
              </a:rPr>
              <a:t>   - </a:t>
            </a:r>
            <a:r>
              <a:rPr lang="en-US" sz="3499" b="true">
                <a:solidFill>
                  <a:srgbClr val="F5FFF5"/>
                </a:solidFill>
                <a:latin typeface="Canva Sans Bold"/>
                <a:ea typeface="Canva Sans Bold"/>
                <a:cs typeface="Canva Sans Bold"/>
                <a:sym typeface="Canva Sans Bold"/>
              </a:rPr>
              <a:t>Partnership with Microsoft:</a:t>
            </a:r>
          </a:p>
          <a:p>
            <a:pPr algn="l">
              <a:lnSpc>
                <a:spcPts val="4620"/>
              </a:lnSpc>
            </a:pPr>
            <a:r>
              <a:rPr lang="en-US" sz="3300">
                <a:solidFill>
                  <a:srgbClr val="F5FFF5"/>
                </a:solidFill>
                <a:latin typeface="Canva Sans"/>
                <a:ea typeface="Canva Sans"/>
                <a:cs typeface="Canva Sans"/>
                <a:sym typeface="Canva Sans"/>
              </a:rPr>
              <a:t>      Strategic partnership to use Microsoft Azure cloud services for Jio’s enterprise and consumer services.</a:t>
            </a:r>
          </a:p>
          <a:p>
            <a:pPr algn="l">
              <a:lnSpc>
                <a:spcPts val="4899"/>
              </a:lnSpc>
            </a:pPr>
            <a:r>
              <a:rPr lang="en-US" sz="3499">
                <a:solidFill>
                  <a:srgbClr val="F5FFF5"/>
                </a:solidFill>
                <a:latin typeface="Canva Sans"/>
                <a:ea typeface="Canva Sans"/>
                <a:cs typeface="Canva Sans"/>
                <a:sym typeface="Canva Sans"/>
              </a:rPr>
              <a:t>   - </a:t>
            </a:r>
            <a:r>
              <a:rPr lang="en-US" sz="3499" b="true">
                <a:solidFill>
                  <a:srgbClr val="F5FFF5"/>
                </a:solidFill>
                <a:latin typeface="Canva Sans Bold"/>
                <a:ea typeface="Canva Sans Bold"/>
                <a:cs typeface="Canva Sans Bold"/>
                <a:sym typeface="Canva Sans Bold"/>
              </a:rPr>
              <a:t>BP and Reliance in Energy:</a:t>
            </a:r>
          </a:p>
          <a:p>
            <a:pPr algn="l">
              <a:lnSpc>
                <a:spcPts val="4620"/>
              </a:lnSpc>
            </a:pPr>
            <a:r>
              <a:rPr lang="en-US" sz="3300">
                <a:solidFill>
                  <a:srgbClr val="F5FFF5"/>
                </a:solidFill>
                <a:latin typeface="Canva Sans"/>
                <a:ea typeface="Canva Sans"/>
                <a:cs typeface="Canva Sans"/>
                <a:sym typeface="Canva Sans"/>
              </a:rPr>
              <a:t>      Formed a joint venture with BP (British Petroleum) to develop fuel retail and mobility solutions.</a:t>
            </a:r>
          </a:p>
          <a:p>
            <a:pPr algn="l">
              <a:lnSpc>
                <a:spcPts val="4480"/>
              </a:lnSpc>
            </a:pPr>
            <a:r>
              <a:rPr lang="en-US" sz="3200">
                <a:solidFill>
                  <a:srgbClr val="F5FFF5"/>
                </a:solidFill>
                <a:latin typeface="Canva Sans"/>
                <a:ea typeface="Canva Sans"/>
                <a:cs typeface="Canva Sans"/>
                <a:sym typeface="Canva Sans"/>
              </a:rPr>
              <a:t> </a:t>
            </a:r>
          </a:p>
          <a:p>
            <a:pPr algn="l">
              <a:lnSpc>
                <a:spcPts val="4480"/>
              </a:lnSpc>
            </a:pPr>
          </a:p>
          <a:p>
            <a:pPr algn="l">
              <a:lnSpc>
                <a:spcPts val="4480"/>
              </a:lnSpc>
            </a:pPr>
          </a:p>
          <a:p>
            <a:pPr algn="l">
              <a:lnSpc>
                <a:spcPts val="4480"/>
              </a:lnSpc>
            </a:pPr>
          </a:p>
          <a:p>
            <a:pPr algn="l">
              <a:lnSpc>
                <a:spcPts val="4480"/>
              </a:lnSpc>
            </a:pPr>
          </a:p>
          <a:p>
            <a:pPr algn="l">
              <a:lnSpc>
                <a:spcPts val="4480"/>
              </a:lnSpc>
            </a:pPr>
          </a:p>
          <a:p>
            <a:pPr algn="l">
              <a:lnSpc>
                <a:spcPts val="4480"/>
              </a:lnSpc>
            </a:pPr>
            <a:r>
              <a:rPr lang="en-US" sz="3200" b="true">
                <a:solidFill>
                  <a:srgbClr val="F5FFF5"/>
                </a:solidFill>
                <a:latin typeface="Canva Sans Bold"/>
                <a:ea typeface="Canva Sans Bold"/>
                <a:cs typeface="Canva Sans Bold"/>
                <a:sym typeface="Canva Sans Bold"/>
              </a:rPr>
              <a:t>.</a:t>
            </a:r>
          </a:p>
          <a:p>
            <a:pPr algn="l">
              <a:lnSpc>
                <a:spcPts val="4480"/>
              </a:lnSpc>
            </a:pPr>
          </a:p>
          <a:p>
            <a:pPr algn="l">
              <a:lnSpc>
                <a:spcPts val="4480"/>
              </a:lnSpc>
            </a:pPr>
          </a:p>
          <a:p>
            <a:pPr algn="l">
              <a:lnSpc>
                <a:spcPts val="4200"/>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4573695" y="-3617337"/>
            <a:ext cx="5956513" cy="5956513"/>
          </a:xfrm>
          <a:custGeom>
            <a:avLst/>
            <a:gdLst/>
            <a:ahLst/>
            <a:cxnLst/>
            <a:rect r="r" b="b" t="t" l="l"/>
            <a:pathLst>
              <a:path h="5956513" w="5956513">
                <a:moveTo>
                  <a:pt x="0" y="0"/>
                </a:moveTo>
                <a:lnTo>
                  <a:pt x="5956513" y="0"/>
                </a:lnTo>
                <a:lnTo>
                  <a:pt x="5956513" y="5956513"/>
                </a:lnTo>
                <a:lnTo>
                  <a:pt x="0" y="59565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127150"/>
            <a:ext cx="16886536" cy="8493760"/>
          </a:xfrm>
          <a:prstGeom prst="rect">
            <a:avLst/>
          </a:prstGeom>
        </p:spPr>
        <p:txBody>
          <a:bodyPr anchor="t" rtlCol="false" tIns="0" lIns="0" bIns="0" rIns="0">
            <a:spAutoFit/>
          </a:bodyPr>
          <a:lstStyle/>
          <a:p>
            <a:pPr algn="l">
              <a:lnSpc>
                <a:spcPts val="4480"/>
              </a:lnSpc>
            </a:pPr>
            <a:r>
              <a:rPr lang="en-US" sz="3200" b="true">
                <a:solidFill>
                  <a:srgbClr val="F5FFF5"/>
                </a:solidFill>
                <a:latin typeface="Canva Sans Bold"/>
                <a:ea typeface="Canva Sans Bold"/>
                <a:cs typeface="Canva Sans Bold"/>
                <a:sym typeface="Canva Sans Bold"/>
              </a:rPr>
              <a:t>2. Investments:</a:t>
            </a:r>
          </a:p>
          <a:p>
            <a:pPr algn="l">
              <a:lnSpc>
                <a:spcPts val="4759"/>
              </a:lnSpc>
            </a:pPr>
            <a:r>
              <a:rPr lang="en-US" sz="3399" b="true">
                <a:solidFill>
                  <a:srgbClr val="F5FFF5"/>
                </a:solidFill>
                <a:latin typeface="Canva Sans Bold"/>
                <a:ea typeface="Canva Sans Bold"/>
                <a:cs typeface="Canva Sans Bold"/>
                <a:sym typeface="Canva Sans Bold"/>
              </a:rPr>
              <a:t>   - Jio Platforms Investments:</a:t>
            </a:r>
          </a:p>
          <a:p>
            <a:pPr algn="l">
              <a:lnSpc>
                <a:spcPts val="4480"/>
              </a:lnSpc>
            </a:pPr>
            <a:r>
              <a:rPr lang="en-US" sz="3200" b="true">
                <a:solidFill>
                  <a:srgbClr val="F5FFF5"/>
                </a:solidFill>
                <a:latin typeface="Canva Sans Bold"/>
                <a:ea typeface="Canva Sans Bold"/>
                <a:cs typeface="Canva Sans Bold"/>
                <a:sym typeface="Canva Sans Bold"/>
              </a:rPr>
              <a:t>     </a:t>
            </a:r>
            <a:r>
              <a:rPr lang="en-US" sz="3200">
                <a:solidFill>
                  <a:srgbClr val="F5FFF5"/>
                </a:solidFill>
                <a:latin typeface="Canva Sans"/>
                <a:ea typeface="Canva Sans"/>
                <a:cs typeface="Canva Sans"/>
                <a:sym typeface="Canva Sans"/>
              </a:rPr>
              <a:t>Raised over $20 billion from global investors like Meta, Google, Silver Lake, and KKR.</a:t>
            </a:r>
          </a:p>
          <a:p>
            <a:pPr algn="l">
              <a:lnSpc>
                <a:spcPts val="4480"/>
              </a:lnSpc>
            </a:pPr>
            <a:r>
              <a:rPr lang="en-US" sz="3200">
                <a:solidFill>
                  <a:srgbClr val="F5FFF5"/>
                </a:solidFill>
                <a:latin typeface="Canva Sans"/>
                <a:ea typeface="Canva Sans"/>
                <a:cs typeface="Canva Sans"/>
                <a:sym typeface="Canva Sans"/>
              </a:rPr>
              <a:t>     Focus on expanding digital services, e-commerce, and telecom infrastructure across India.</a:t>
            </a:r>
          </a:p>
          <a:p>
            <a:pPr algn="l">
              <a:lnSpc>
                <a:spcPts val="4759"/>
              </a:lnSpc>
            </a:pPr>
            <a:r>
              <a:rPr lang="en-US" sz="3399" b="true">
                <a:solidFill>
                  <a:srgbClr val="F5FFF5"/>
                </a:solidFill>
                <a:latin typeface="Canva Sans Bold"/>
                <a:ea typeface="Canva Sans Bold"/>
                <a:cs typeface="Canva Sans Bold"/>
                <a:sym typeface="Canva Sans Bold"/>
              </a:rPr>
              <a:t>   - Retail Expansion:</a:t>
            </a:r>
          </a:p>
          <a:p>
            <a:pPr algn="l">
              <a:lnSpc>
                <a:spcPts val="4480"/>
              </a:lnSpc>
            </a:pPr>
            <a:r>
              <a:rPr lang="en-US" sz="3200" b="true">
                <a:solidFill>
                  <a:srgbClr val="F5FFF5"/>
                </a:solidFill>
                <a:latin typeface="Canva Sans Bold"/>
                <a:ea typeface="Canva Sans Bold"/>
                <a:cs typeface="Canva Sans Bold"/>
                <a:sym typeface="Canva Sans Bold"/>
              </a:rPr>
              <a:t>     </a:t>
            </a:r>
            <a:r>
              <a:rPr lang="en-US" sz="3200">
                <a:solidFill>
                  <a:srgbClr val="F5FFF5"/>
                </a:solidFill>
                <a:latin typeface="Canva Sans"/>
                <a:ea typeface="Canva Sans"/>
                <a:cs typeface="Canva Sans"/>
                <a:sym typeface="Canva Sans"/>
              </a:rPr>
              <a:t>Investment in Reliance Retail by Silver Lake, KKR, and Mubadala to expand offline and online retail dominance.</a:t>
            </a:r>
          </a:p>
          <a:p>
            <a:pPr algn="l">
              <a:lnSpc>
                <a:spcPts val="4480"/>
              </a:lnSpc>
            </a:pPr>
            <a:r>
              <a:rPr lang="en-US" sz="3200">
                <a:solidFill>
                  <a:srgbClr val="F5FFF5"/>
                </a:solidFill>
                <a:latin typeface="Canva Sans"/>
                <a:ea typeface="Canva Sans"/>
                <a:cs typeface="Canva Sans"/>
                <a:sym typeface="Canva Sans"/>
              </a:rPr>
              <a:t>     Strategic acquisitions of brands like Future Group to grow its market share in retail.</a:t>
            </a:r>
          </a:p>
          <a:p>
            <a:pPr algn="l">
              <a:lnSpc>
                <a:spcPts val="4759"/>
              </a:lnSpc>
            </a:pPr>
            <a:r>
              <a:rPr lang="en-US" sz="3399">
                <a:solidFill>
                  <a:srgbClr val="F5FFF5"/>
                </a:solidFill>
                <a:latin typeface="Canva Sans"/>
                <a:ea typeface="Canva Sans"/>
                <a:cs typeface="Canva Sans"/>
                <a:sym typeface="Canva Sans"/>
              </a:rPr>
              <a:t>   </a:t>
            </a:r>
            <a:r>
              <a:rPr lang="en-US" sz="3399" b="true">
                <a:solidFill>
                  <a:srgbClr val="F5FFF5"/>
                </a:solidFill>
                <a:latin typeface="Canva Sans Bold"/>
                <a:ea typeface="Canva Sans Bold"/>
                <a:cs typeface="Canva Sans Bold"/>
                <a:sym typeface="Canva Sans Bold"/>
              </a:rPr>
              <a:t>- Focus on 5G and Digital Expansion:</a:t>
            </a:r>
          </a:p>
          <a:p>
            <a:pPr algn="l">
              <a:lnSpc>
                <a:spcPts val="4480"/>
              </a:lnSpc>
            </a:pPr>
            <a:r>
              <a:rPr lang="en-US" sz="3200">
                <a:solidFill>
                  <a:srgbClr val="F5FFF5"/>
                </a:solidFill>
                <a:latin typeface="Canva Sans"/>
                <a:ea typeface="Canva Sans"/>
                <a:cs typeface="Canva Sans"/>
                <a:sym typeface="Canva Sans"/>
              </a:rPr>
              <a:t>     Investments in 5G infrastructure and related technologies.</a:t>
            </a:r>
          </a:p>
          <a:p>
            <a:pPr algn="l">
              <a:lnSpc>
                <a:spcPts val="4480"/>
              </a:lnSpc>
            </a:pPr>
            <a:r>
              <a:rPr lang="en-US" sz="3200">
                <a:solidFill>
                  <a:srgbClr val="F5FFF5"/>
                </a:solidFill>
                <a:latin typeface="Canva Sans"/>
                <a:ea typeface="Canva Sans"/>
                <a:cs typeface="Canva Sans"/>
                <a:sym typeface="Canva Sans"/>
              </a:rPr>
              <a:t>     Strategic acquisitions in the technology sector to build an end-to-end digital ecosystem.</a:t>
            </a:r>
          </a:p>
          <a:p>
            <a:pPr algn="l">
              <a:lnSpc>
                <a:spcPts val="4200"/>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4573695" y="-3617337"/>
            <a:ext cx="5956513" cy="5956513"/>
          </a:xfrm>
          <a:custGeom>
            <a:avLst/>
            <a:gdLst/>
            <a:ahLst/>
            <a:cxnLst/>
            <a:rect r="r" b="b" t="t" l="l"/>
            <a:pathLst>
              <a:path h="5956513" w="5956513">
                <a:moveTo>
                  <a:pt x="0" y="0"/>
                </a:moveTo>
                <a:lnTo>
                  <a:pt x="5956513" y="0"/>
                </a:lnTo>
                <a:lnTo>
                  <a:pt x="5956513" y="5956513"/>
                </a:lnTo>
                <a:lnTo>
                  <a:pt x="0" y="59565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727262" y="685906"/>
            <a:ext cx="9144000" cy="613410"/>
          </a:xfrm>
          <a:prstGeom prst="rect">
            <a:avLst/>
          </a:prstGeom>
        </p:spPr>
        <p:txBody>
          <a:bodyPr anchor="t" rtlCol="false" tIns="0" lIns="0" bIns="0" rIns="0">
            <a:spAutoFit/>
          </a:bodyPr>
          <a:lstStyle/>
          <a:p>
            <a:pPr algn="l">
              <a:lnSpc>
                <a:spcPts val="5039"/>
              </a:lnSpc>
            </a:pPr>
            <a:r>
              <a:rPr lang="en-US" sz="3599" b="true">
                <a:solidFill>
                  <a:srgbClr val="FF66C4"/>
                </a:solidFill>
                <a:latin typeface="Canva Sans Bold"/>
                <a:ea typeface="Canva Sans Bold"/>
                <a:cs typeface="Canva Sans Bold"/>
                <a:sym typeface="Canva Sans Bold"/>
              </a:rPr>
              <a:t>Challenges and Risks:</a:t>
            </a:r>
          </a:p>
        </p:txBody>
      </p:sp>
      <p:sp>
        <p:nvSpPr>
          <p:cNvPr name="TextBox 4" id="4"/>
          <p:cNvSpPr txBox="true"/>
          <p:nvPr/>
        </p:nvSpPr>
        <p:spPr>
          <a:xfrm rot="0">
            <a:off x="708212" y="1809222"/>
            <a:ext cx="17560738" cy="6915150"/>
          </a:xfrm>
          <a:prstGeom prst="rect">
            <a:avLst/>
          </a:prstGeom>
        </p:spPr>
        <p:txBody>
          <a:bodyPr anchor="t" rtlCol="false" tIns="0" lIns="0" bIns="0" rIns="0">
            <a:spAutoFit/>
          </a:bodyPr>
          <a:lstStyle/>
          <a:p>
            <a:pPr algn="l">
              <a:lnSpc>
                <a:spcPts val="4200"/>
              </a:lnSpc>
            </a:pPr>
            <a:r>
              <a:rPr lang="en-US" sz="3000" b="true">
                <a:solidFill>
                  <a:srgbClr val="F5FFF5"/>
                </a:solidFill>
                <a:latin typeface="Canva Sans Bold"/>
                <a:ea typeface="Canva Sans Bold"/>
                <a:cs typeface="Canva Sans Bold"/>
                <a:sym typeface="Canva Sans Bold"/>
              </a:rPr>
              <a:t>1. Regulatory Challenges:</a:t>
            </a:r>
          </a:p>
          <a:p>
            <a:pPr algn="l">
              <a:lnSpc>
                <a:spcPts val="4200"/>
              </a:lnSpc>
            </a:pPr>
            <a:r>
              <a:rPr lang="en-US" sz="3000" b="true">
                <a:solidFill>
                  <a:srgbClr val="F5FFF5"/>
                </a:solidFill>
                <a:latin typeface="Canva Sans Bold"/>
                <a:ea typeface="Canva Sans Bold"/>
                <a:cs typeface="Canva Sans Bold"/>
                <a:sym typeface="Canva Sans Bold"/>
              </a:rPr>
              <a:t>   </a:t>
            </a:r>
            <a:r>
              <a:rPr lang="en-US" sz="3000">
                <a:solidFill>
                  <a:srgbClr val="F5FFF5"/>
                </a:solidFill>
                <a:latin typeface="Canva Sans"/>
                <a:ea typeface="Canva Sans"/>
                <a:cs typeface="Canva Sans"/>
                <a:sym typeface="Canva Sans"/>
              </a:rPr>
              <a:t>- Increasing scrutiny from government bodies related to monopoly concerns, especially in telecom and retail sectors.</a:t>
            </a:r>
          </a:p>
          <a:p>
            <a:pPr algn="l">
              <a:lnSpc>
                <a:spcPts val="4200"/>
              </a:lnSpc>
            </a:pPr>
          </a:p>
          <a:p>
            <a:pPr algn="l">
              <a:lnSpc>
                <a:spcPts val="4200"/>
              </a:lnSpc>
            </a:pPr>
            <a:r>
              <a:rPr lang="en-US" sz="3000" b="true">
                <a:solidFill>
                  <a:srgbClr val="F5FFF5"/>
                </a:solidFill>
                <a:latin typeface="Canva Sans Bold"/>
                <a:ea typeface="Canva Sans Bold"/>
                <a:cs typeface="Canva Sans Bold"/>
                <a:sym typeface="Canva Sans Bold"/>
              </a:rPr>
              <a:t>2. Competition:</a:t>
            </a:r>
          </a:p>
          <a:p>
            <a:pPr algn="l">
              <a:lnSpc>
                <a:spcPts val="4200"/>
              </a:lnSpc>
            </a:pPr>
            <a:r>
              <a:rPr lang="en-US" sz="3000" b="true">
                <a:solidFill>
                  <a:srgbClr val="F5FFF5"/>
                </a:solidFill>
                <a:latin typeface="Canva Sans Bold"/>
                <a:ea typeface="Canva Sans Bold"/>
                <a:cs typeface="Canva Sans Bold"/>
                <a:sym typeface="Canva Sans Bold"/>
              </a:rPr>
              <a:t>   </a:t>
            </a:r>
            <a:r>
              <a:rPr lang="en-US" sz="3000">
                <a:solidFill>
                  <a:srgbClr val="F5FFF5"/>
                </a:solidFill>
                <a:latin typeface="Canva Sans"/>
                <a:ea typeface="Canva Sans"/>
                <a:cs typeface="Canva Sans"/>
                <a:sym typeface="Canva Sans"/>
              </a:rPr>
              <a:t>- Fierce competition from global giants like Amazon, Walmart (via Flipkart), and Google in both retail and digital services.</a:t>
            </a:r>
          </a:p>
          <a:p>
            <a:pPr algn="l">
              <a:lnSpc>
                <a:spcPts val="4200"/>
              </a:lnSpc>
            </a:pPr>
          </a:p>
          <a:p>
            <a:pPr algn="l">
              <a:lnSpc>
                <a:spcPts val="4200"/>
              </a:lnSpc>
            </a:pPr>
            <a:r>
              <a:rPr lang="en-US" sz="3000" b="true">
                <a:solidFill>
                  <a:srgbClr val="F5FFF5"/>
                </a:solidFill>
                <a:latin typeface="Canva Sans Bold"/>
                <a:ea typeface="Canva Sans Bold"/>
                <a:cs typeface="Canva Sans Bold"/>
                <a:sym typeface="Canva Sans Bold"/>
              </a:rPr>
              <a:t>3. Oil-to-Chemicals Dependency:</a:t>
            </a:r>
          </a:p>
          <a:p>
            <a:pPr algn="l">
              <a:lnSpc>
                <a:spcPts val="4200"/>
              </a:lnSpc>
            </a:pPr>
            <a:r>
              <a:rPr lang="en-US" sz="3000" b="true">
                <a:solidFill>
                  <a:srgbClr val="F5FFF5"/>
                </a:solidFill>
                <a:latin typeface="Canva Sans Bold"/>
                <a:ea typeface="Canva Sans Bold"/>
                <a:cs typeface="Canva Sans Bold"/>
                <a:sym typeface="Canva Sans Bold"/>
              </a:rPr>
              <a:t>  </a:t>
            </a:r>
            <a:r>
              <a:rPr lang="en-US" sz="3000">
                <a:solidFill>
                  <a:srgbClr val="F5FFF5"/>
                </a:solidFill>
                <a:latin typeface="Canva Sans"/>
                <a:ea typeface="Canva Sans"/>
                <a:cs typeface="Canva Sans"/>
                <a:sym typeface="Canva Sans"/>
              </a:rPr>
              <a:t> - Reliance's traditional core business in oil and petrochemicals faces risks from volatile oil prices and the global shift towards renewable energy.</a:t>
            </a:r>
          </a:p>
          <a:p>
            <a:pPr algn="l">
              <a:lnSpc>
                <a:spcPts val="4200"/>
              </a:lnSpc>
            </a:pPr>
          </a:p>
          <a:p>
            <a:pPr algn="l">
              <a:lnSpc>
                <a:spcPts val="4200"/>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4573695" y="-3617337"/>
            <a:ext cx="5956513" cy="5956513"/>
          </a:xfrm>
          <a:custGeom>
            <a:avLst/>
            <a:gdLst/>
            <a:ahLst/>
            <a:cxnLst/>
            <a:rect r="r" b="b" t="t" l="l"/>
            <a:pathLst>
              <a:path h="5956513" w="5956513">
                <a:moveTo>
                  <a:pt x="0" y="0"/>
                </a:moveTo>
                <a:lnTo>
                  <a:pt x="5956513" y="0"/>
                </a:lnTo>
                <a:lnTo>
                  <a:pt x="5956513" y="5956513"/>
                </a:lnTo>
                <a:lnTo>
                  <a:pt x="0" y="59565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22957" y="2331648"/>
            <a:ext cx="18250653" cy="5395849"/>
          </a:xfrm>
          <a:prstGeom prst="rect">
            <a:avLst/>
          </a:prstGeom>
        </p:spPr>
        <p:txBody>
          <a:bodyPr anchor="t" rtlCol="false" tIns="0" lIns="0" bIns="0" rIns="0">
            <a:spAutoFit/>
          </a:bodyPr>
          <a:lstStyle/>
          <a:p>
            <a:pPr algn="l">
              <a:lnSpc>
                <a:spcPts val="4737"/>
              </a:lnSpc>
            </a:pPr>
            <a:r>
              <a:rPr lang="en-US" sz="3384" b="true">
                <a:solidFill>
                  <a:srgbClr val="F5FFF5"/>
                </a:solidFill>
                <a:latin typeface="Canva Sans Bold"/>
                <a:ea typeface="Canva Sans Bold"/>
                <a:cs typeface="Canva Sans Bold"/>
                <a:sym typeface="Canva Sans Bold"/>
              </a:rPr>
              <a:t>4. Execution Risk in Green Energy Transition:</a:t>
            </a:r>
          </a:p>
          <a:p>
            <a:pPr algn="l">
              <a:lnSpc>
                <a:spcPts val="4737"/>
              </a:lnSpc>
            </a:pPr>
            <a:r>
              <a:rPr lang="en-US" sz="3384" b="true">
                <a:solidFill>
                  <a:srgbClr val="F5FFF5"/>
                </a:solidFill>
                <a:latin typeface="Canva Sans Bold"/>
                <a:ea typeface="Canva Sans Bold"/>
                <a:cs typeface="Canva Sans Bold"/>
                <a:sym typeface="Canva Sans Bold"/>
              </a:rPr>
              <a:t>  </a:t>
            </a:r>
            <a:r>
              <a:rPr lang="en-US" sz="3384">
                <a:solidFill>
                  <a:srgbClr val="F5FFF5"/>
                </a:solidFill>
                <a:latin typeface="Canva Sans"/>
                <a:ea typeface="Canva Sans"/>
                <a:cs typeface="Canva Sans"/>
                <a:sym typeface="Canva Sans"/>
              </a:rPr>
              <a:t> - Reliance's ambitious goals to pivot towards green energy involve large-scale investments in solar, hydrogen, and renewable technologies.</a:t>
            </a:r>
          </a:p>
          <a:p>
            <a:pPr algn="l">
              <a:lnSpc>
                <a:spcPts val="4737"/>
              </a:lnSpc>
            </a:pPr>
          </a:p>
          <a:p>
            <a:pPr algn="l">
              <a:lnSpc>
                <a:spcPts val="4737"/>
              </a:lnSpc>
            </a:pPr>
            <a:r>
              <a:rPr lang="en-US" sz="3384" b="true">
                <a:solidFill>
                  <a:srgbClr val="F5FFF5"/>
                </a:solidFill>
                <a:latin typeface="Canva Sans Bold"/>
                <a:ea typeface="Canva Sans Bold"/>
                <a:cs typeface="Canva Sans Bold"/>
                <a:sym typeface="Canva Sans Bold"/>
              </a:rPr>
              <a:t>5. Supply Chain Disruptions:</a:t>
            </a:r>
          </a:p>
          <a:p>
            <a:pPr algn="l">
              <a:lnSpc>
                <a:spcPts val="4737"/>
              </a:lnSpc>
            </a:pPr>
            <a:r>
              <a:rPr lang="en-US" sz="3384" b="true">
                <a:solidFill>
                  <a:srgbClr val="F5FFF5"/>
                </a:solidFill>
                <a:latin typeface="Canva Sans Bold"/>
                <a:ea typeface="Canva Sans Bold"/>
                <a:cs typeface="Canva Sans Bold"/>
                <a:sym typeface="Canva Sans Bold"/>
              </a:rPr>
              <a:t>  </a:t>
            </a:r>
            <a:r>
              <a:rPr lang="en-US" sz="3384">
                <a:solidFill>
                  <a:srgbClr val="F5FFF5"/>
                </a:solidFill>
                <a:latin typeface="Canva Sans"/>
                <a:ea typeface="Canva Sans"/>
                <a:cs typeface="Canva Sans"/>
                <a:sym typeface="Canva Sans"/>
              </a:rPr>
              <a:t> - Global supply chain issues, as seen during the COVID-19 pandemic, could affect Reliance’s retail and manufacturing operations.</a:t>
            </a:r>
          </a:p>
          <a:p>
            <a:pPr algn="l">
              <a:lnSpc>
                <a:spcPts val="4737"/>
              </a:lnSpc>
            </a:pPr>
          </a:p>
          <a:p>
            <a:pPr algn="l">
              <a:lnSpc>
                <a:spcPts val="4737"/>
              </a:lnSpc>
            </a:pPr>
            <a:r>
              <a:rPr lang="en-US" sz="3384">
                <a:solidFill>
                  <a:srgbClr val="F5FFF5"/>
                </a:solidFill>
                <a:latin typeface="Canva Sans"/>
                <a:ea typeface="Canva Sans"/>
                <a:cs typeface="Canva Sans"/>
                <a:sym typeface="Canva Sans"/>
              </a:rPr>
              <a: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grpSp>
        <p:nvGrpSpPr>
          <p:cNvPr name="Group 2" id="2"/>
          <p:cNvGrpSpPr/>
          <p:nvPr/>
        </p:nvGrpSpPr>
        <p:grpSpPr>
          <a:xfrm rot="0">
            <a:off x="-690640" y="-1543050"/>
            <a:ext cx="19210521" cy="4453378"/>
            <a:chOff x="0" y="0"/>
            <a:chExt cx="5059561" cy="1172906"/>
          </a:xfrm>
        </p:grpSpPr>
        <p:sp>
          <p:nvSpPr>
            <p:cNvPr name="Freeform 3" id="3"/>
            <p:cNvSpPr/>
            <p:nvPr/>
          </p:nvSpPr>
          <p:spPr>
            <a:xfrm flipH="false" flipV="false" rot="0">
              <a:off x="0" y="0"/>
              <a:ext cx="5059561" cy="1172906"/>
            </a:xfrm>
            <a:custGeom>
              <a:avLst/>
              <a:gdLst/>
              <a:ahLst/>
              <a:cxnLst/>
              <a:rect r="r" b="b" t="t" l="l"/>
              <a:pathLst>
                <a:path h="1172906" w="5059561">
                  <a:moveTo>
                    <a:pt x="0" y="0"/>
                  </a:moveTo>
                  <a:lnTo>
                    <a:pt x="5059561" y="0"/>
                  </a:lnTo>
                  <a:lnTo>
                    <a:pt x="5059561" y="1172906"/>
                  </a:lnTo>
                  <a:lnTo>
                    <a:pt x="0" y="1172906"/>
                  </a:lnTo>
                  <a:close/>
                </a:path>
              </a:pathLst>
            </a:custGeom>
            <a:solidFill>
              <a:srgbClr val="051D40"/>
            </a:solidFill>
            <a:ln w="38100" cap="sq">
              <a:solidFill>
                <a:srgbClr val="56AEFF"/>
              </a:solidFill>
              <a:prstDash val="solid"/>
              <a:miter/>
            </a:ln>
          </p:spPr>
        </p:sp>
        <p:sp>
          <p:nvSpPr>
            <p:cNvPr name="TextBox 4" id="4"/>
            <p:cNvSpPr txBox="true"/>
            <p:nvPr/>
          </p:nvSpPr>
          <p:spPr>
            <a:xfrm>
              <a:off x="0" y="-38100"/>
              <a:ext cx="5059561" cy="1211006"/>
            </a:xfrm>
            <a:prstGeom prst="rect">
              <a:avLst/>
            </a:prstGeom>
          </p:spPr>
          <p:txBody>
            <a:bodyPr anchor="ctr" rtlCol="false" tIns="50800" lIns="50800" bIns="50800" rIns="50800"/>
            <a:lstStyle/>
            <a:p>
              <a:pPr algn="ctr">
                <a:lnSpc>
                  <a:spcPts val="2605"/>
                </a:lnSpc>
              </a:pPr>
            </a:p>
          </p:txBody>
        </p:sp>
      </p:grpSp>
      <p:sp>
        <p:nvSpPr>
          <p:cNvPr name="TextBox 5" id="5"/>
          <p:cNvSpPr txBox="true"/>
          <p:nvPr/>
        </p:nvSpPr>
        <p:spPr>
          <a:xfrm rot="0">
            <a:off x="3136569" y="1315316"/>
            <a:ext cx="10450651" cy="739775"/>
          </a:xfrm>
          <a:prstGeom prst="rect">
            <a:avLst/>
          </a:prstGeom>
        </p:spPr>
        <p:txBody>
          <a:bodyPr anchor="t" rtlCol="false" tIns="0" lIns="0" bIns="0" rIns="0">
            <a:spAutoFit/>
          </a:bodyPr>
          <a:lstStyle/>
          <a:p>
            <a:pPr algn="ctr" marL="0" indent="0" lvl="0">
              <a:lnSpc>
                <a:spcPts val="5719"/>
              </a:lnSpc>
              <a:spcBef>
                <a:spcPct val="0"/>
              </a:spcBef>
            </a:pPr>
            <a:r>
              <a:rPr lang="en-US" b="true" sz="4766">
                <a:solidFill>
                  <a:srgbClr val="FFFFFF"/>
                </a:solidFill>
                <a:latin typeface="Now Bold"/>
                <a:ea typeface="Now Bold"/>
                <a:cs typeface="Now Bold"/>
                <a:sym typeface="Now Bold"/>
              </a:rPr>
              <a:t>QUESTION</a:t>
            </a:r>
          </a:p>
        </p:txBody>
      </p:sp>
      <p:sp>
        <p:nvSpPr>
          <p:cNvPr name="Freeform 6" id="6"/>
          <p:cNvSpPr/>
          <p:nvPr/>
        </p:nvSpPr>
        <p:spPr>
          <a:xfrm flipH="false" flipV="false" rot="0">
            <a:off x="16804754" y="9074551"/>
            <a:ext cx="1715127" cy="1715127"/>
          </a:xfrm>
          <a:custGeom>
            <a:avLst/>
            <a:gdLst/>
            <a:ahLst/>
            <a:cxnLst/>
            <a:rect r="r" b="b" t="t" l="l"/>
            <a:pathLst>
              <a:path h="1715127" w="1715127">
                <a:moveTo>
                  <a:pt x="0" y="0"/>
                </a:moveTo>
                <a:lnTo>
                  <a:pt x="1715127" y="0"/>
                </a:lnTo>
                <a:lnTo>
                  <a:pt x="1715127" y="1715126"/>
                </a:lnTo>
                <a:lnTo>
                  <a:pt x="0" y="171512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363441" y="-390286"/>
            <a:ext cx="1715127" cy="1715127"/>
          </a:xfrm>
          <a:custGeom>
            <a:avLst/>
            <a:gdLst/>
            <a:ahLst/>
            <a:cxnLst/>
            <a:rect r="r" b="b" t="t" l="l"/>
            <a:pathLst>
              <a:path h="1715127" w="1715127">
                <a:moveTo>
                  <a:pt x="0" y="0"/>
                </a:moveTo>
                <a:lnTo>
                  <a:pt x="1715127" y="0"/>
                </a:lnTo>
                <a:lnTo>
                  <a:pt x="1715127" y="1715127"/>
                </a:lnTo>
                <a:lnTo>
                  <a:pt x="0" y="17151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4398071" y="-136788"/>
            <a:ext cx="2988937" cy="570615"/>
          </a:xfrm>
          <a:custGeom>
            <a:avLst/>
            <a:gdLst/>
            <a:ahLst/>
            <a:cxnLst/>
            <a:rect r="r" b="b" t="t" l="l"/>
            <a:pathLst>
              <a:path h="570615" w="2988937">
                <a:moveTo>
                  <a:pt x="0" y="0"/>
                </a:moveTo>
                <a:lnTo>
                  <a:pt x="2988938" y="0"/>
                </a:lnTo>
                <a:lnTo>
                  <a:pt x="2988938" y="570616"/>
                </a:lnTo>
                <a:lnTo>
                  <a:pt x="0" y="57061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900991" y="9922935"/>
            <a:ext cx="2988937" cy="570615"/>
          </a:xfrm>
          <a:custGeom>
            <a:avLst/>
            <a:gdLst/>
            <a:ahLst/>
            <a:cxnLst/>
            <a:rect r="r" b="b" t="t" l="l"/>
            <a:pathLst>
              <a:path h="570615" w="2988937">
                <a:moveTo>
                  <a:pt x="0" y="0"/>
                </a:moveTo>
                <a:lnTo>
                  <a:pt x="2988938" y="0"/>
                </a:lnTo>
                <a:lnTo>
                  <a:pt x="2988938" y="570616"/>
                </a:lnTo>
                <a:lnTo>
                  <a:pt x="0" y="57061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221116" y="3111501"/>
            <a:ext cx="17387009" cy="4024629"/>
          </a:xfrm>
          <a:prstGeom prst="rect">
            <a:avLst/>
          </a:prstGeom>
        </p:spPr>
        <p:txBody>
          <a:bodyPr anchor="t" rtlCol="false" tIns="0" lIns="0" bIns="0" rIns="0">
            <a:spAutoFit/>
          </a:bodyPr>
          <a:lstStyle/>
          <a:p>
            <a:pPr algn="ctr">
              <a:lnSpc>
                <a:spcPts val="4480"/>
              </a:lnSpc>
            </a:pPr>
            <a:r>
              <a:rPr lang="en-US" sz="3200" b="true">
                <a:solidFill>
                  <a:srgbClr val="FFFFFF"/>
                </a:solidFill>
                <a:latin typeface="Canva Sans Bold"/>
                <a:ea typeface="Canva Sans Bold"/>
                <a:cs typeface="Canva Sans Bold"/>
                <a:sym typeface="Canva Sans Bold"/>
              </a:rPr>
              <a:t>        1) How do you plan to enhance your business strategy by expanding your product line to reach new customer segments through horizontal diversification?</a:t>
            </a:r>
          </a:p>
          <a:p>
            <a:pPr algn="ctr">
              <a:lnSpc>
                <a:spcPts val="4480"/>
              </a:lnSpc>
            </a:pPr>
            <a:r>
              <a:rPr lang="en-US" sz="3200" b="true">
                <a:solidFill>
                  <a:srgbClr val="FFFFFF"/>
                </a:solidFill>
                <a:latin typeface="Canva Sans Bold"/>
                <a:ea typeface="Canva Sans Bold"/>
                <a:cs typeface="Canva Sans Bold"/>
                <a:sym typeface="Canva Sans Bold"/>
              </a:rPr>
              <a:t>         2) How do you intend to improve efficiency and reduce costs by integrating supply chain processes through vertical diversification?</a:t>
            </a:r>
          </a:p>
          <a:p>
            <a:pPr algn="ctr">
              <a:lnSpc>
                <a:spcPts val="4480"/>
              </a:lnSpc>
            </a:pPr>
            <a:r>
              <a:rPr lang="en-US" sz="3200" b="true">
                <a:solidFill>
                  <a:srgbClr val="FFFFFF"/>
                </a:solidFill>
                <a:latin typeface="Canva Sans Bold"/>
                <a:ea typeface="Canva Sans Bold"/>
                <a:cs typeface="Canva Sans Bold"/>
                <a:sym typeface="Canva Sans Bold"/>
              </a:rPr>
              <a:t>3)How did Reliance's entry into renewable energy align with their existing oil and gas business?</a:t>
            </a:r>
          </a:p>
          <a:p>
            <a:pPr algn="ctr">
              <a:lnSpc>
                <a:spcPts val="5460"/>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6683520" y="1590911"/>
            <a:ext cx="2651835" cy="2651835"/>
          </a:xfrm>
          <a:custGeom>
            <a:avLst/>
            <a:gdLst/>
            <a:ahLst/>
            <a:cxnLst/>
            <a:rect r="r" b="b" t="t" l="l"/>
            <a:pathLst>
              <a:path h="2651835" w="2651835">
                <a:moveTo>
                  <a:pt x="0" y="0"/>
                </a:moveTo>
                <a:lnTo>
                  <a:pt x="2651835" y="0"/>
                </a:lnTo>
                <a:lnTo>
                  <a:pt x="2651835" y="2651835"/>
                </a:lnTo>
                <a:lnTo>
                  <a:pt x="0" y="2651835"/>
                </a:lnTo>
                <a:lnTo>
                  <a:pt x="0" y="0"/>
                </a:lnTo>
                <a:close/>
              </a:path>
            </a:pathLst>
          </a:custGeom>
          <a:blipFill>
            <a:blip r:embed="rId2">
              <a:alphaModFix amt="2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637321" y="2636321"/>
            <a:ext cx="7650679" cy="7650679"/>
            <a:chOff x="0" y="0"/>
            <a:chExt cx="3331210" cy="3331210"/>
          </a:xfrm>
        </p:grpSpPr>
        <p:sp>
          <p:nvSpPr>
            <p:cNvPr name="Freeform 4" id="4"/>
            <p:cNvSpPr/>
            <p:nvPr/>
          </p:nvSpPr>
          <p:spPr>
            <a:xfrm flipH="false" flipV="false" rot="0">
              <a:off x="0" y="0"/>
              <a:ext cx="3331210" cy="3331210"/>
            </a:xfrm>
            <a:custGeom>
              <a:avLst/>
              <a:gdLst/>
              <a:ahLst/>
              <a:cxnLst/>
              <a:rect r="r" b="b" t="t" l="l"/>
              <a:pathLst>
                <a:path h="3331210" w="3331210">
                  <a:moveTo>
                    <a:pt x="3331210" y="3331210"/>
                  </a:moveTo>
                  <a:lnTo>
                    <a:pt x="0" y="3331210"/>
                  </a:lnTo>
                  <a:cubicBezTo>
                    <a:pt x="0" y="1490980"/>
                    <a:pt x="1490980" y="0"/>
                    <a:pt x="3331210" y="0"/>
                  </a:cubicBezTo>
                  <a:lnTo>
                    <a:pt x="3331210" y="3331210"/>
                  </a:lnTo>
                  <a:close/>
                </a:path>
              </a:pathLst>
            </a:custGeom>
            <a:blipFill>
              <a:blip r:embed="rId4"/>
              <a:stretch>
                <a:fillRect l="-25000" t="0" r="-25000" b="0"/>
              </a:stretch>
            </a:blipFill>
          </p:spPr>
        </p:sp>
      </p:grpSp>
      <p:sp>
        <p:nvSpPr>
          <p:cNvPr name="TextBox 5" id="5"/>
          <p:cNvSpPr txBox="true"/>
          <p:nvPr/>
        </p:nvSpPr>
        <p:spPr>
          <a:xfrm rot="0">
            <a:off x="1028700" y="3828776"/>
            <a:ext cx="10434893" cy="1307479"/>
          </a:xfrm>
          <a:prstGeom prst="rect">
            <a:avLst/>
          </a:prstGeom>
        </p:spPr>
        <p:txBody>
          <a:bodyPr anchor="t" rtlCol="false" tIns="0" lIns="0" bIns="0" rIns="0">
            <a:spAutoFit/>
          </a:bodyPr>
          <a:lstStyle/>
          <a:p>
            <a:pPr algn="l" marL="0" indent="0" lvl="0">
              <a:lnSpc>
                <a:spcPts val="10543"/>
              </a:lnSpc>
            </a:pPr>
            <a:r>
              <a:rPr lang="en-US" b="true" sz="7530" spc="459">
                <a:solidFill>
                  <a:srgbClr val="FFFFFF"/>
                </a:solidFill>
                <a:latin typeface="Now Bold"/>
                <a:ea typeface="Now Bold"/>
                <a:cs typeface="Now Bold"/>
                <a:sym typeface="Now Bold"/>
              </a:rPr>
              <a:t>Thank you!</a:t>
            </a:r>
          </a:p>
        </p:txBody>
      </p:sp>
      <p:sp>
        <p:nvSpPr>
          <p:cNvPr name="Freeform 6" id="6"/>
          <p:cNvSpPr/>
          <p:nvPr/>
        </p:nvSpPr>
        <p:spPr>
          <a:xfrm flipH="false" flipV="false" rot="0">
            <a:off x="-789475" y="-570381"/>
            <a:ext cx="2651835" cy="2651835"/>
          </a:xfrm>
          <a:custGeom>
            <a:avLst/>
            <a:gdLst/>
            <a:ahLst/>
            <a:cxnLst/>
            <a:rect r="r" b="b" t="t" l="l"/>
            <a:pathLst>
              <a:path h="2651835" w="2651835">
                <a:moveTo>
                  <a:pt x="0" y="0"/>
                </a:moveTo>
                <a:lnTo>
                  <a:pt x="2651836" y="0"/>
                </a:lnTo>
                <a:lnTo>
                  <a:pt x="2651836" y="2651835"/>
                </a:lnTo>
                <a:lnTo>
                  <a:pt x="0" y="2651835"/>
                </a:lnTo>
                <a:lnTo>
                  <a:pt x="0" y="0"/>
                </a:lnTo>
                <a:close/>
              </a:path>
            </a:pathLst>
          </a:custGeom>
          <a:blipFill>
            <a:blip r:embed="rId2">
              <a:alphaModFix amt="20999"/>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051D40"/>
        </a:solidFill>
      </p:bgPr>
    </p:bg>
    <p:spTree>
      <p:nvGrpSpPr>
        <p:cNvPr id="1" name=""/>
        <p:cNvGrpSpPr/>
        <p:nvPr/>
      </p:nvGrpSpPr>
      <p:grpSpPr>
        <a:xfrm>
          <a:off x="0" y="0"/>
          <a:ext cx="0" cy="0"/>
          <a:chOff x="0" y="0"/>
          <a:chExt cx="0" cy="0"/>
        </a:xfrm>
      </p:grpSpPr>
      <p:sp>
        <p:nvSpPr>
          <p:cNvPr name="TextBox 2" id="2"/>
          <p:cNvSpPr txBox="true"/>
          <p:nvPr/>
        </p:nvSpPr>
        <p:spPr>
          <a:xfrm rot="0">
            <a:off x="4215669" y="435278"/>
            <a:ext cx="9856662" cy="1566544"/>
          </a:xfrm>
          <a:prstGeom prst="rect">
            <a:avLst/>
          </a:prstGeom>
        </p:spPr>
        <p:txBody>
          <a:bodyPr anchor="t" rtlCol="false" tIns="0" lIns="0" bIns="0" rIns="0">
            <a:spAutoFit/>
          </a:bodyPr>
          <a:lstStyle/>
          <a:p>
            <a:pPr algn="ctr">
              <a:lnSpc>
                <a:spcPts val="12880"/>
              </a:lnSpc>
            </a:pPr>
            <a:r>
              <a:rPr lang="en-US" sz="9200" b="true">
                <a:solidFill>
                  <a:srgbClr val="F1945B"/>
                </a:solidFill>
                <a:latin typeface="Canva Sans Bold"/>
                <a:ea typeface="Canva Sans Bold"/>
                <a:cs typeface="Canva Sans Bold"/>
                <a:sym typeface="Canva Sans Bold"/>
              </a:rPr>
              <a:t>overview</a:t>
            </a:r>
          </a:p>
        </p:txBody>
      </p:sp>
      <p:sp>
        <p:nvSpPr>
          <p:cNvPr name="TextBox 3" id="3"/>
          <p:cNvSpPr txBox="true"/>
          <p:nvPr/>
        </p:nvSpPr>
        <p:spPr>
          <a:xfrm rot="0">
            <a:off x="4646351" y="3087872"/>
            <a:ext cx="8995297"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1.Vertical Diversification</a:t>
            </a:r>
          </a:p>
        </p:txBody>
      </p:sp>
      <p:sp>
        <p:nvSpPr>
          <p:cNvPr name="TextBox 4" id="4"/>
          <p:cNvSpPr txBox="true"/>
          <p:nvPr/>
        </p:nvSpPr>
        <p:spPr>
          <a:xfrm rot="0">
            <a:off x="4055701" y="4256405"/>
            <a:ext cx="10816468"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2.Horizontal Diversification</a:t>
            </a:r>
          </a:p>
        </p:txBody>
      </p:sp>
      <p:sp>
        <p:nvSpPr>
          <p:cNvPr name="TextBox 5" id="5"/>
          <p:cNvSpPr txBox="true"/>
          <p:nvPr/>
        </p:nvSpPr>
        <p:spPr>
          <a:xfrm rot="0">
            <a:off x="1688307" y="5328036"/>
            <a:ext cx="15551257"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3.Concentric Diversification</a:t>
            </a:r>
          </a:p>
        </p:txBody>
      </p:sp>
      <p:sp>
        <p:nvSpPr>
          <p:cNvPr name="TextBox 6" id="6"/>
          <p:cNvSpPr txBox="true"/>
          <p:nvPr/>
        </p:nvSpPr>
        <p:spPr>
          <a:xfrm rot="0">
            <a:off x="4646351" y="6500881"/>
            <a:ext cx="10253662"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4.Conglomerate Diversification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TextBox 2" id="2"/>
          <p:cNvSpPr txBox="true"/>
          <p:nvPr/>
        </p:nvSpPr>
        <p:spPr>
          <a:xfrm rot="0">
            <a:off x="-1890497" y="218486"/>
            <a:ext cx="13026398" cy="813035"/>
          </a:xfrm>
          <a:prstGeom prst="rect">
            <a:avLst/>
          </a:prstGeom>
        </p:spPr>
        <p:txBody>
          <a:bodyPr anchor="t" rtlCol="false" tIns="0" lIns="0" bIns="0" rIns="0">
            <a:spAutoFit/>
          </a:bodyPr>
          <a:lstStyle/>
          <a:p>
            <a:pPr algn="ctr">
              <a:lnSpc>
                <a:spcPts val="6637"/>
              </a:lnSpc>
            </a:pPr>
            <a:r>
              <a:rPr lang="en-US" sz="4740" b="true">
                <a:solidFill>
                  <a:srgbClr val="F1945B"/>
                </a:solidFill>
                <a:latin typeface="Canva Sans Bold"/>
                <a:ea typeface="Canva Sans Bold"/>
                <a:cs typeface="Canva Sans Bold"/>
                <a:sym typeface="Canva Sans Bold"/>
              </a:rPr>
              <a:t>VERTICAL DIVERSIFICATION</a:t>
            </a:r>
          </a:p>
        </p:txBody>
      </p:sp>
      <p:sp>
        <p:nvSpPr>
          <p:cNvPr name="TextBox 3" id="3"/>
          <p:cNvSpPr txBox="true"/>
          <p:nvPr/>
        </p:nvSpPr>
        <p:spPr>
          <a:xfrm rot="0">
            <a:off x="0" y="1381136"/>
            <a:ext cx="15274311" cy="2040890"/>
          </a:xfrm>
          <a:prstGeom prst="rect">
            <a:avLst/>
          </a:prstGeom>
        </p:spPr>
        <p:txBody>
          <a:bodyPr anchor="t" rtlCol="false" tIns="0" lIns="0" bIns="0" rIns="0">
            <a:spAutoFit/>
          </a:bodyPr>
          <a:lstStyle/>
          <a:p>
            <a:pPr algn="ctr">
              <a:lnSpc>
                <a:spcPts val="4060"/>
              </a:lnSpc>
            </a:pPr>
            <a:r>
              <a:rPr lang="en-US" sz="2900" b="true">
                <a:solidFill>
                  <a:srgbClr val="FFFFFF"/>
                </a:solidFill>
                <a:latin typeface="Canva Sans Bold"/>
                <a:ea typeface="Canva Sans Bold"/>
                <a:cs typeface="Canva Sans Bold"/>
                <a:sym typeface="Canva Sans Bold"/>
              </a:rPr>
              <a:t>                     A company expands its operations either forward or backward within its supply chain. This means the company enters into new activities that are either closer to the source of raw materials (backward integration) or closer to the final consumer (forward integration). </a:t>
            </a:r>
          </a:p>
        </p:txBody>
      </p:sp>
      <p:sp>
        <p:nvSpPr>
          <p:cNvPr name="TextBox 4" id="4"/>
          <p:cNvSpPr txBox="true"/>
          <p:nvPr/>
        </p:nvSpPr>
        <p:spPr>
          <a:xfrm rot="0">
            <a:off x="149047" y="4119760"/>
            <a:ext cx="18288000" cy="2120265"/>
          </a:xfrm>
          <a:prstGeom prst="rect">
            <a:avLst/>
          </a:prstGeom>
        </p:spPr>
        <p:txBody>
          <a:bodyPr anchor="t" rtlCol="false" tIns="0" lIns="0" bIns="0" rIns="0">
            <a:spAutoFit/>
          </a:bodyPr>
          <a:lstStyle/>
          <a:p>
            <a:pPr algn="ctr">
              <a:lnSpc>
                <a:spcPts val="4060"/>
              </a:lnSpc>
            </a:pPr>
            <a:r>
              <a:rPr lang="en-US" sz="2900" b="true">
                <a:solidFill>
                  <a:srgbClr val="FFFFFF"/>
                </a:solidFill>
                <a:latin typeface="Canva Sans Bold"/>
                <a:ea typeface="Canva Sans Bold"/>
                <a:cs typeface="Canva Sans Bold"/>
                <a:sym typeface="Canva Sans Bold"/>
              </a:rPr>
              <a:t> </a:t>
            </a:r>
            <a:r>
              <a:rPr lang="en-US" sz="2900" b="true">
                <a:solidFill>
                  <a:srgbClr val="FF66C4"/>
                </a:solidFill>
                <a:latin typeface="Canva Sans Bold"/>
                <a:ea typeface="Canva Sans Bold"/>
                <a:cs typeface="Canva Sans Bold"/>
                <a:sym typeface="Canva Sans Bold"/>
              </a:rPr>
              <a:t>Early Beginnings </a:t>
            </a:r>
            <a:r>
              <a:rPr lang="en-US" sz="2900" b="true">
                <a:solidFill>
                  <a:srgbClr val="FFFFFF"/>
                </a:solidFill>
                <a:latin typeface="Canva Sans Bold"/>
                <a:ea typeface="Canva Sans Bold"/>
                <a:cs typeface="Canva Sans Bold"/>
                <a:sym typeface="Canva Sans Bold"/>
              </a:rPr>
              <a:t>-  Reliance started its journey in the textile industry, focusing on manufacturing and marketing polyester textiles. The company's initial success was largely due to Dhirubhai Ambani's vision for cost efficiency and quality.</a:t>
            </a:r>
          </a:p>
          <a:p>
            <a:pPr algn="ctr">
              <a:lnSpc>
                <a:spcPts val="4759"/>
              </a:lnSpc>
            </a:pPr>
          </a:p>
        </p:txBody>
      </p:sp>
      <p:sp>
        <p:nvSpPr>
          <p:cNvPr name="TextBox 5" id="5"/>
          <p:cNvSpPr txBox="true"/>
          <p:nvPr/>
        </p:nvSpPr>
        <p:spPr>
          <a:xfrm rot="0">
            <a:off x="202844" y="6710310"/>
            <a:ext cx="18085156" cy="3069590"/>
          </a:xfrm>
          <a:prstGeom prst="rect">
            <a:avLst/>
          </a:prstGeom>
        </p:spPr>
        <p:txBody>
          <a:bodyPr anchor="t" rtlCol="false" tIns="0" lIns="0" bIns="0" rIns="0">
            <a:spAutoFit/>
          </a:bodyPr>
          <a:lstStyle/>
          <a:p>
            <a:pPr algn="ctr">
              <a:lnSpc>
                <a:spcPts val="4060"/>
              </a:lnSpc>
            </a:pPr>
            <a:r>
              <a:rPr lang="en-US" sz="2900" b="true">
                <a:solidFill>
                  <a:srgbClr val="FF66C4"/>
                </a:solidFill>
                <a:latin typeface="Canva Sans Bold"/>
                <a:ea typeface="Canva Sans Bold"/>
                <a:cs typeface="Canva Sans Bold"/>
                <a:sym typeface="Canva Sans Bold"/>
              </a:rPr>
              <a:t>Vertical Integration in Petrochemicals</a:t>
            </a:r>
            <a:r>
              <a:rPr lang="en-US" sz="2900" b="true">
                <a:solidFill>
                  <a:srgbClr val="FFFFFF"/>
                </a:solidFill>
                <a:latin typeface="Canva Sans Bold"/>
                <a:ea typeface="Canva Sans Bold"/>
                <a:cs typeface="Canva Sans Bold"/>
                <a:sym typeface="Canva Sans Bold"/>
              </a:rPr>
              <a:t> - In the late 1970s, RIL ventured into petrochemicals, establishing a naphtha cracker plant. This marked the beginning of its vertical integration strategy. By controlling the supply chain from raw materials to finished products, Reliance could reduce costs and enhance quality. This strategy not only improved profit margins but also allowed RIL to respond swiftly to market changes.</a:t>
            </a:r>
          </a:p>
          <a:p>
            <a:pPr algn="ctr">
              <a:lnSpc>
                <a:spcPts val="4060"/>
              </a:lnSpc>
            </a:pPr>
            <a:r>
              <a:rPr lang="en-US" sz="2900" b="true">
                <a:solidFill>
                  <a:srgbClr val="FFFFFF"/>
                </a:solidFill>
                <a:latin typeface="Canva Sans Bold"/>
                <a:ea typeface="Canva Sans Bold"/>
                <a:cs typeface="Canva Sans Bold"/>
                <a:sym typeface="Canva Sans Bold"/>
              </a:rPr>
              <a:t> </a:t>
            </a:r>
          </a:p>
        </p:txBody>
      </p:sp>
      <p:sp>
        <p:nvSpPr>
          <p:cNvPr name="Freeform 6" id="6"/>
          <p:cNvSpPr/>
          <p:nvPr/>
        </p:nvSpPr>
        <p:spPr>
          <a:xfrm flipH="false" flipV="false" rot="0">
            <a:off x="14954297" y="-2307038"/>
            <a:ext cx="5956513" cy="5956513"/>
          </a:xfrm>
          <a:custGeom>
            <a:avLst/>
            <a:gdLst/>
            <a:ahLst/>
            <a:cxnLst/>
            <a:rect r="r" b="b" t="t" l="l"/>
            <a:pathLst>
              <a:path h="5956513" w="5956513">
                <a:moveTo>
                  <a:pt x="0" y="0"/>
                </a:moveTo>
                <a:lnTo>
                  <a:pt x="5956513" y="0"/>
                </a:lnTo>
                <a:lnTo>
                  <a:pt x="5956513"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TextBox 2" id="2"/>
          <p:cNvSpPr txBox="true"/>
          <p:nvPr/>
        </p:nvSpPr>
        <p:spPr>
          <a:xfrm rot="0">
            <a:off x="260800" y="1644325"/>
            <a:ext cx="14549866" cy="2114550"/>
          </a:xfrm>
          <a:prstGeom prst="rect">
            <a:avLst/>
          </a:prstGeom>
        </p:spPr>
        <p:txBody>
          <a:bodyPr anchor="t" rtlCol="false" tIns="0" lIns="0" bIns="0" rIns="0">
            <a:spAutoFit/>
          </a:bodyPr>
          <a:lstStyle/>
          <a:p>
            <a:pPr algn="ctr">
              <a:lnSpc>
                <a:spcPts val="4200"/>
              </a:lnSpc>
            </a:pPr>
            <a:r>
              <a:rPr lang="en-US" sz="3000" b="true">
                <a:solidFill>
                  <a:srgbClr val="FF66C4"/>
                </a:solidFill>
                <a:latin typeface="Canva Sans Bold"/>
                <a:ea typeface="Canva Sans Bold"/>
                <a:cs typeface="Canva Sans Bold"/>
                <a:sym typeface="Canva Sans Bold"/>
              </a:rPr>
              <a:t>Example:</a:t>
            </a:r>
            <a:r>
              <a:rPr lang="en-US" sz="3000" b="true">
                <a:solidFill>
                  <a:srgbClr val="FFFFFF"/>
                </a:solidFill>
                <a:latin typeface="Canva Sans Bold"/>
                <a:ea typeface="Canva Sans Bold"/>
                <a:cs typeface="Canva Sans Bold"/>
                <a:sym typeface="Canva Sans Bold"/>
              </a:rPr>
              <a:t> The naphtha cracker facility enabled RIL to produce a range of products, including polyethylene and polypropylene, which were essential for various industries, including packaging, automotive, and consumer goods.</a:t>
            </a:r>
          </a:p>
          <a:p>
            <a:pPr algn="ctr">
              <a:lnSpc>
                <a:spcPts val="4200"/>
              </a:lnSpc>
            </a:pPr>
          </a:p>
        </p:txBody>
      </p:sp>
      <p:sp>
        <p:nvSpPr>
          <p:cNvPr name="Freeform 3" id="3"/>
          <p:cNvSpPr/>
          <p:nvPr/>
        </p:nvSpPr>
        <p:spPr>
          <a:xfrm flipH="false" flipV="false" rot="0">
            <a:off x="14635542" y="-1949556"/>
            <a:ext cx="5956513" cy="5956513"/>
          </a:xfrm>
          <a:custGeom>
            <a:avLst/>
            <a:gdLst/>
            <a:ahLst/>
            <a:cxnLst/>
            <a:rect r="r" b="b" t="t" l="l"/>
            <a:pathLst>
              <a:path h="5956513" w="5956513">
                <a:moveTo>
                  <a:pt x="0" y="0"/>
                </a:moveTo>
                <a:lnTo>
                  <a:pt x="5956513" y="0"/>
                </a:lnTo>
                <a:lnTo>
                  <a:pt x="5956513"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250994" y="7308744"/>
            <a:ext cx="5956513" cy="5956513"/>
          </a:xfrm>
          <a:custGeom>
            <a:avLst/>
            <a:gdLst/>
            <a:ahLst/>
            <a:cxnLst/>
            <a:rect r="r" b="b" t="t" l="l"/>
            <a:pathLst>
              <a:path h="5956513" w="5956513">
                <a:moveTo>
                  <a:pt x="0" y="0"/>
                </a:moveTo>
                <a:lnTo>
                  <a:pt x="5956512" y="0"/>
                </a:lnTo>
                <a:lnTo>
                  <a:pt x="5956512"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908487" y="5021921"/>
            <a:ext cx="7320062" cy="580390"/>
          </a:xfrm>
          <a:prstGeom prst="rect">
            <a:avLst/>
          </a:prstGeom>
        </p:spPr>
        <p:txBody>
          <a:bodyPr anchor="t" rtlCol="false" tIns="0" lIns="0" bIns="0" rIns="0">
            <a:spAutoFit/>
          </a:bodyPr>
          <a:lstStyle/>
          <a:p>
            <a:pPr algn="ctr">
              <a:lnSpc>
                <a:spcPts val="4759"/>
              </a:lnSpc>
            </a:pPr>
            <a:r>
              <a:rPr lang="en-US" sz="3399" b="true">
                <a:solidFill>
                  <a:srgbClr val="FF66C4"/>
                </a:solidFill>
                <a:latin typeface="Canva Sans Bold"/>
                <a:ea typeface="Canva Sans Bold"/>
                <a:cs typeface="Canva Sans Bold"/>
                <a:sym typeface="Canva Sans Bold"/>
              </a:rPr>
              <a:t>Benefits of Vertical diversification</a:t>
            </a:r>
            <a:r>
              <a:rPr lang="en-US" sz="3399" b="true">
                <a:solidFill>
                  <a:srgbClr val="FFFFFF"/>
                </a:solidFill>
                <a:latin typeface="Canva Sans Bold"/>
                <a:ea typeface="Canva Sans Bold"/>
                <a:cs typeface="Canva Sans Bold"/>
                <a:sym typeface="Canva Sans Bold"/>
              </a:rPr>
              <a:t> </a:t>
            </a:r>
          </a:p>
        </p:txBody>
      </p:sp>
      <p:sp>
        <p:nvSpPr>
          <p:cNvPr name="TextBox 6" id="6"/>
          <p:cNvSpPr txBox="true"/>
          <p:nvPr/>
        </p:nvSpPr>
        <p:spPr>
          <a:xfrm rot="0">
            <a:off x="6628656" y="6489594"/>
            <a:ext cx="5030688" cy="1581150"/>
          </a:xfrm>
          <a:prstGeom prst="rect">
            <a:avLst/>
          </a:prstGeom>
        </p:spPr>
        <p:txBody>
          <a:bodyPr anchor="t" rtlCol="false" tIns="0" lIns="0" bIns="0" rIns="0">
            <a:spAutoFit/>
          </a:bodyPr>
          <a:lstStyle/>
          <a:p>
            <a:pPr algn="ctr" marL="647702" indent="-323851" lvl="1">
              <a:lnSpc>
                <a:spcPts val="4200"/>
              </a:lnSpc>
              <a:buFont typeface="Arial"/>
              <a:buChar char="•"/>
            </a:pPr>
            <a:r>
              <a:rPr lang="en-US" b="true" sz="3000">
                <a:solidFill>
                  <a:srgbClr val="FFFFFF"/>
                </a:solidFill>
                <a:latin typeface="Canva Sans Bold"/>
                <a:ea typeface="Canva Sans Bold"/>
                <a:cs typeface="Canva Sans Bold"/>
                <a:sym typeface="Canva Sans Bold"/>
              </a:rPr>
              <a:t>Cost Control</a:t>
            </a:r>
          </a:p>
          <a:p>
            <a:pPr algn="ctr" marL="647702" indent="-323851" lvl="1">
              <a:lnSpc>
                <a:spcPts val="4200"/>
              </a:lnSpc>
              <a:buFont typeface="Arial"/>
              <a:buChar char="•"/>
            </a:pPr>
            <a:r>
              <a:rPr lang="en-US" b="true" sz="3000">
                <a:solidFill>
                  <a:srgbClr val="FFFFFF"/>
                </a:solidFill>
                <a:latin typeface="Canva Sans Bold"/>
                <a:ea typeface="Canva Sans Bold"/>
                <a:cs typeface="Canva Sans Bold"/>
                <a:sym typeface="Canva Sans Bold"/>
              </a:rPr>
              <a:t>Quality Assurance</a:t>
            </a:r>
          </a:p>
          <a:p>
            <a:pPr algn="ctr" marL="647702" indent="-323851" lvl="1">
              <a:lnSpc>
                <a:spcPts val="4200"/>
              </a:lnSpc>
              <a:buFont typeface="Arial"/>
              <a:buChar char="•"/>
            </a:pPr>
            <a:r>
              <a:rPr lang="en-US" b="true" sz="3000">
                <a:solidFill>
                  <a:srgbClr val="FFFFFF"/>
                </a:solidFill>
                <a:latin typeface="Canva Sans Bold"/>
                <a:ea typeface="Canva Sans Bold"/>
                <a:cs typeface="Canva Sans Bold"/>
                <a:sym typeface="Canva Sans Bold"/>
              </a:rPr>
              <a:t>Market Responsiveness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TextBox 2" id="2"/>
          <p:cNvSpPr txBox="true"/>
          <p:nvPr/>
        </p:nvSpPr>
        <p:spPr>
          <a:xfrm rot="0">
            <a:off x="-1455831" y="215665"/>
            <a:ext cx="13026398" cy="813035"/>
          </a:xfrm>
          <a:prstGeom prst="rect">
            <a:avLst/>
          </a:prstGeom>
        </p:spPr>
        <p:txBody>
          <a:bodyPr anchor="t" rtlCol="false" tIns="0" lIns="0" bIns="0" rIns="0">
            <a:spAutoFit/>
          </a:bodyPr>
          <a:lstStyle/>
          <a:p>
            <a:pPr algn="ctr">
              <a:lnSpc>
                <a:spcPts val="6637"/>
              </a:lnSpc>
            </a:pPr>
            <a:r>
              <a:rPr lang="en-US" sz="4740" b="true">
                <a:solidFill>
                  <a:srgbClr val="F1945B"/>
                </a:solidFill>
                <a:latin typeface="Canva Sans Bold"/>
                <a:ea typeface="Canva Sans Bold"/>
                <a:cs typeface="Canva Sans Bold"/>
                <a:sym typeface="Canva Sans Bold"/>
              </a:rPr>
              <a:t>HORIZONTAL  DIVERSIFICATION</a:t>
            </a:r>
          </a:p>
        </p:txBody>
      </p:sp>
      <p:sp>
        <p:nvSpPr>
          <p:cNvPr name="Freeform 3" id="3"/>
          <p:cNvSpPr/>
          <p:nvPr/>
        </p:nvSpPr>
        <p:spPr>
          <a:xfrm flipH="false" flipV="false" rot="0">
            <a:off x="14954297" y="-2307038"/>
            <a:ext cx="5956513" cy="5956513"/>
          </a:xfrm>
          <a:custGeom>
            <a:avLst/>
            <a:gdLst/>
            <a:ahLst/>
            <a:cxnLst/>
            <a:rect r="r" b="b" t="t" l="l"/>
            <a:pathLst>
              <a:path h="5956513" w="5956513">
                <a:moveTo>
                  <a:pt x="0" y="0"/>
                </a:moveTo>
                <a:lnTo>
                  <a:pt x="5956513" y="0"/>
                </a:lnTo>
                <a:lnTo>
                  <a:pt x="5956513"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028700" y="1381136"/>
            <a:ext cx="14954297" cy="1012190"/>
          </a:xfrm>
          <a:prstGeom prst="rect">
            <a:avLst/>
          </a:prstGeom>
        </p:spPr>
        <p:txBody>
          <a:bodyPr anchor="t" rtlCol="false" tIns="0" lIns="0" bIns="0" rIns="0">
            <a:spAutoFit/>
          </a:bodyPr>
          <a:lstStyle/>
          <a:p>
            <a:pPr algn="ctr">
              <a:lnSpc>
                <a:spcPts val="4060"/>
              </a:lnSpc>
            </a:pPr>
            <a:r>
              <a:rPr lang="en-US" sz="2900" b="true">
                <a:solidFill>
                  <a:srgbClr val="FFFFFF"/>
                </a:solidFill>
                <a:latin typeface="Canva Sans Bold"/>
                <a:ea typeface="Canva Sans Bold"/>
                <a:cs typeface="Canva Sans Bold"/>
                <a:sym typeface="Canva Sans Bold"/>
              </a:rPr>
              <a:t> A company expands its product or service offerings by entering into new markets or industries that are unrelated to its existing operations.</a:t>
            </a:r>
          </a:p>
        </p:txBody>
      </p:sp>
      <p:sp>
        <p:nvSpPr>
          <p:cNvPr name="TextBox 5" id="5"/>
          <p:cNvSpPr txBox="true"/>
          <p:nvPr/>
        </p:nvSpPr>
        <p:spPr>
          <a:xfrm rot="0">
            <a:off x="0" y="3612426"/>
            <a:ext cx="18288000" cy="2040890"/>
          </a:xfrm>
          <a:prstGeom prst="rect">
            <a:avLst/>
          </a:prstGeom>
        </p:spPr>
        <p:txBody>
          <a:bodyPr anchor="t" rtlCol="false" tIns="0" lIns="0" bIns="0" rIns="0">
            <a:spAutoFit/>
          </a:bodyPr>
          <a:lstStyle/>
          <a:p>
            <a:pPr algn="ctr">
              <a:lnSpc>
                <a:spcPts val="4060"/>
              </a:lnSpc>
            </a:pPr>
            <a:r>
              <a:rPr lang="en-US" sz="2900" b="true">
                <a:solidFill>
                  <a:srgbClr val="FF66C4"/>
                </a:solidFill>
                <a:latin typeface="Canva Sans Bold"/>
                <a:ea typeface="Canva Sans Bold"/>
                <a:cs typeface="Canva Sans Bold"/>
                <a:sym typeface="Canva Sans Bold"/>
              </a:rPr>
              <a:t>Expansion into Related Industries</a:t>
            </a:r>
            <a:r>
              <a:rPr lang="en-US" sz="2900" b="true">
                <a:solidFill>
                  <a:srgbClr val="FFFFFF"/>
                </a:solidFill>
                <a:latin typeface="Canva Sans Bold"/>
                <a:ea typeface="Canva Sans Bold"/>
                <a:cs typeface="Canva Sans Bold"/>
                <a:sym typeface="Canva Sans Bold"/>
              </a:rPr>
              <a:t> </a:t>
            </a:r>
            <a:r>
              <a:rPr lang="en-US" sz="2900">
                <a:solidFill>
                  <a:srgbClr val="FFFFFF"/>
                </a:solidFill>
                <a:latin typeface="Canva Sans"/>
                <a:ea typeface="Canva Sans"/>
                <a:cs typeface="Canva Sans"/>
                <a:sym typeface="Canva Sans"/>
              </a:rPr>
              <a:t>- </a:t>
            </a:r>
            <a:r>
              <a:rPr lang="en-US" sz="2900" b="true">
                <a:solidFill>
                  <a:srgbClr val="FFFFFF"/>
                </a:solidFill>
                <a:latin typeface="Canva Sans Bold"/>
                <a:ea typeface="Canva Sans Bold"/>
                <a:cs typeface="Canva Sans Bold"/>
                <a:sym typeface="Canva Sans Bold"/>
              </a:rPr>
              <a:t>As RIL established its dominance in petrochemicals, it explored horizontal diversification by entering related industries. This strategy allowed the company to leverage existing capabilities and market presence.</a:t>
            </a:r>
          </a:p>
          <a:p>
            <a:pPr algn="ctr">
              <a:lnSpc>
                <a:spcPts val="4060"/>
              </a:lnSpc>
            </a:pPr>
          </a:p>
        </p:txBody>
      </p:sp>
      <p:sp>
        <p:nvSpPr>
          <p:cNvPr name="TextBox 6" id="6"/>
          <p:cNvSpPr txBox="true"/>
          <p:nvPr/>
        </p:nvSpPr>
        <p:spPr>
          <a:xfrm rot="0">
            <a:off x="420711" y="6430782"/>
            <a:ext cx="17867289" cy="2040890"/>
          </a:xfrm>
          <a:prstGeom prst="rect">
            <a:avLst/>
          </a:prstGeom>
        </p:spPr>
        <p:txBody>
          <a:bodyPr anchor="t" rtlCol="false" tIns="0" lIns="0" bIns="0" rIns="0">
            <a:spAutoFit/>
          </a:bodyPr>
          <a:lstStyle/>
          <a:p>
            <a:pPr algn="ctr">
              <a:lnSpc>
                <a:spcPts val="4059"/>
              </a:lnSpc>
            </a:pPr>
            <a:r>
              <a:rPr lang="en-US" sz="2899" b="true">
                <a:solidFill>
                  <a:srgbClr val="FF66C4"/>
                </a:solidFill>
                <a:latin typeface="Canva Sans Bold"/>
                <a:ea typeface="Canva Sans Bold"/>
                <a:cs typeface="Canva Sans Bold"/>
                <a:sym typeface="Canva Sans Bold"/>
              </a:rPr>
              <a:t>Entry into Refining</a:t>
            </a:r>
            <a:r>
              <a:rPr lang="en-US" sz="2899" b="true">
                <a:solidFill>
                  <a:srgbClr val="FFFFFF"/>
                </a:solidFill>
                <a:latin typeface="Canva Sans Bold"/>
                <a:ea typeface="Canva Sans Bold"/>
                <a:cs typeface="Canva Sans Bold"/>
                <a:sym typeface="Canva Sans Bold"/>
              </a:rPr>
              <a:t> - In the 1990s, RIL expanded horizontally into oil refining, launching the world's largest refinery in Jamnagar. This move complemented its petrochemical operations and significantly enhanced its revenue streams.</a:t>
            </a:r>
          </a:p>
          <a:p>
            <a:pPr algn="ctr">
              <a:lnSpc>
                <a:spcPts val="4059"/>
              </a:lnSpc>
            </a:pPr>
            <a:r>
              <a:rPr lang="en-US" sz="2899" b="true">
                <a:solidFill>
                  <a:srgbClr val="FFFFFF"/>
                </a:solidFill>
                <a:latin typeface="Canva Sans Bold"/>
                <a:ea typeface="Canva Sans Bold"/>
                <a:cs typeface="Canva Sans Bold"/>
                <a:sym typeface="Canva Sans Bold"/>
              </a:rPr>
              <a:t>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TextBox 2" id="2"/>
          <p:cNvSpPr txBox="true"/>
          <p:nvPr/>
        </p:nvSpPr>
        <p:spPr>
          <a:xfrm rot="0">
            <a:off x="260800" y="1644325"/>
            <a:ext cx="14549866" cy="2114550"/>
          </a:xfrm>
          <a:prstGeom prst="rect">
            <a:avLst/>
          </a:prstGeom>
        </p:spPr>
        <p:txBody>
          <a:bodyPr anchor="t" rtlCol="false" tIns="0" lIns="0" bIns="0" rIns="0">
            <a:spAutoFit/>
          </a:bodyPr>
          <a:lstStyle/>
          <a:p>
            <a:pPr algn="ctr">
              <a:lnSpc>
                <a:spcPts val="4200"/>
              </a:lnSpc>
            </a:pPr>
            <a:r>
              <a:rPr lang="en-US" sz="3000" b="true">
                <a:solidFill>
                  <a:srgbClr val="FF66C4"/>
                </a:solidFill>
                <a:latin typeface="Canva Sans Bold"/>
                <a:ea typeface="Canva Sans Bold"/>
                <a:cs typeface="Canva Sans Bold"/>
                <a:sym typeface="Canva Sans Bold"/>
              </a:rPr>
              <a:t>Example:</a:t>
            </a:r>
            <a:r>
              <a:rPr lang="en-US" sz="3000" b="true">
                <a:solidFill>
                  <a:srgbClr val="FFFFFF"/>
                </a:solidFill>
                <a:latin typeface="Canva Sans Bold"/>
                <a:ea typeface="Canva Sans Bold"/>
                <a:cs typeface="Canva Sans Bold"/>
                <a:sym typeface="Canva Sans Bold"/>
              </a:rPr>
              <a:t> The Jamnagar refinery processes crude oil into a variety of    products, including gasoline, diesel, and jet fuel, creating a synergy between its refining and petrochemical segments.</a:t>
            </a:r>
          </a:p>
          <a:p>
            <a:pPr algn="ctr">
              <a:lnSpc>
                <a:spcPts val="4200"/>
              </a:lnSpc>
            </a:pPr>
          </a:p>
        </p:txBody>
      </p:sp>
      <p:sp>
        <p:nvSpPr>
          <p:cNvPr name="Freeform 3" id="3"/>
          <p:cNvSpPr/>
          <p:nvPr/>
        </p:nvSpPr>
        <p:spPr>
          <a:xfrm flipH="false" flipV="false" rot="0">
            <a:off x="14635542" y="-1949556"/>
            <a:ext cx="5956513" cy="5956513"/>
          </a:xfrm>
          <a:custGeom>
            <a:avLst/>
            <a:gdLst/>
            <a:ahLst/>
            <a:cxnLst/>
            <a:rect r="r" b="b" t="t" l="l"/>
            <a:pathLst>
              <a:path h="5956513" w="5956513">
                <a:moveTo>
                  <a:pt x="0" y="0"/>
                </a:moveTo>
                <a:lnTo>
                  <a:pt x="5956513" y="0"/>
                </a:lnTo>
                <a:lnTo>
                  <a:pt x="5956513"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250994" y="7308744"/>
            <a:ext cx="5956513" cy="5956513"/>
          </a:xfrm>
          <a:custGeom>
            <a:avLst/>
            <a:gdLst/>
            <a:ahLst/>
            <a:cxnLst/>
            <a:rect r="r" b="b" t="t" l="l"/>
            <a:pathLst>
              <a:path h="5956513" w="5956513">
                <a:moveTo>
                  <a:pt x="0" y="0"/>
                </a:moveTo>
                <a:lnTo>
                  <a:pt x="5956512" y="0"/>
                </a:lnTo>
                <a:lnTo>
                  <a:pt x="5956512" y="5956512"/>
                </a:lnTo>
                <a:lnTo>
                  <a:pt x="0" y="59565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028700" y="5076825"/>
            <a:ext cx="7895332" cy="580390"/>
          </a:xfrm>
          <a:prstGeom prst="rect">
            <a:avLst/>
          </a:prstGeom>
        </p:spPr>
        <p:txBody>
          <a:bodyPr anchor="t" rtlCol="false" tIns="0" lIns="0" bIns="0" rIns="0">
            <a:spAutoFit/>
          </a:bodyPr>
          <a:lstStyle/>
          <a:p>
            <a:pPr algn="ctr">
              <a:lnSpc>
                <a:spcPts val="4759"/>
              </a:lnSpc>
            </a:pPr>
            <a:r>
              <a:rPr lang="en-US" sz="3399" b="true">
                <a:solidFill>
                  <a:srgbClr val="FF66C4"/>
                </a:solidFill>
                <a:latin typeface="Canva Sans Bold"/>
                <a:ea typeface="Canva Sans Bold"/>
                <a:cs typeface="Canva Sans Bold"/>
                <a:sym typeface="Canva Sans Bold"/>
              </a:rPr>
              <a:t>Benefits of Horizontal  diversification</a:t>
            </a:r>
          </a:p>
        </p:txBody>
      </p:sp>
      <p:sp>
        <p:nvSpPr>
          <p:cNvPr name="TextBox 6" id="6"/>
          <p:cNvSpPr txBox="true"/>
          <p:nvPr/>
        </p:nvSpPr>
        <p:spPr>
          <a:xfrm rot="0">
            <a:off x="5906145" y="6489594"/>
            <a:ext cx="6475711" cy="1581150"/>
          </a:xfrm>
          <a:prstGeom prst="rect">
            <a:avLst/>
          </a:prstGeom>
        </p:spPr>
        <p:txBody>
          <a:bodyPr anchor="t" rtlCol="false" tIns="0" lIns="0" bIns="0" rIns="0">
            <a:spAutoFit/>
          </a:bodyPr>
          <a:lstStyle/>
          <a:p>
            <a:pPr algn="ctr" marL="647702" indent="-323851" lvl="1">
              <a:lnSpc>
                <a:spcPts val="4200"/>
              </a:lnSpc>
              <a:buFont typeface="Arial"/>
              <a:buChar char="•"/>
            </a:pPr>
            <a:r>
              <a:rPr lang="en-US" b="true" sz="3000">
                <a:solidFill>
                  <a:srgbClr val="FFFFFF"/>
                </a:solidFill>
                <a:latin typeface="Canva Sans Bold"/>
                <a:ea typeface="Canva Sans Bold"/>
                <a:cs typeface="Canva Sans Bold"/>
                <a:sym typeface="Canva Sans Bold"/>
              </a:rPr>
              <a:t> Increase market share</a:t>
            </a:r>
          </a:p>
          <a:p>
            <a:pPr algn="ctr" marL="647702" indent="-323851" lvl="1">
              <a:lnSpc>
                <a:spcPts val="4200"/>
              </a:lnSpc>
              <a:buFont typeface="Arial"/>
              <a:buChar char="•"/>
            </a:pPr>
            <a:r>
              <a:rPr lang="en-US" b="true" sz="3000">
                <a:solidFill>
                  <a:srgbClr val="FFFFFF"/>
                </a:solidFill>
                <a:latin typeface="Canva Sans Bold"/>
                <a:ea typeface="Canva Sans Bold"/>
                <a:cs typeface="Canva Sans Bold"/>
                <a:sym typeface="Canva Sans Bold"/>
              </a:rPr>
              <a:t>Enhance brand recognition</a:t>
            </a:r>
          </a:p>
          <a:p>
            <a:pPr algn="ctr" marL="647702" indent="-323851" lvl="1">
              <a:lnSpc>
                <a:spcPts val="4200"/>
              </a:lnSpc>
              <a:buFont typeface="Arial"/>
              <a:buChar char="•"/>
            </a:pPr>
            <a:r>
              <a:rPr lang="en-US" b="true" sz="3000">
                <a:solidFill>
                  <a:srgbClr val="FFFFFF"/>
                </a:solidFill>
                <a:latin typeface="Canva Sans Bold"/>
                <a:ea typeface="Canva Sans Bold"/>
                <a:cs typeface="Canva Sans Bold"/>
                <a:sym typeface="Canva Sans Bold"/>
              </a:rPr>
              <a:t>Cross-promotion opportunities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286157" y="0"/>
            <a:ext cx="15430157" cy="10545890"/>
            <a:chOff x="0" y="0"/>
            <a:chExt cx="5508856" cy="3765081"/>
          </a:xfrm>
        </p:grpSpPr>
        <p:sp>
          <p:nvSpPr>
            <p:cNvPr name="Freeform 3" id="3"/>
            <p:cNvSpPr/>
            <p:nvPr/>
          </p:nvSpPr>
          <p:spPr>
            <a:xfrm flipH="false" flipV="false" rot="0">
              <a:off x="0" y="0"/>
              <a:ext cx="5508856" cy="3765081"/>
            </a:xfrm>
            <a:custGeom>
              <a:avLst/>
              <a:gdLst/>
              <a:ahLst/>
              <a:cxnLst/>
              <a:rect r="r" b="b" t="t" l="l"/>
              <a:pathLst>
                <a:path h="3765081" w="5508856">
                  <a:moveTo>
                    <a:pt x="0" y="0"/>
                  </a:moveTo>
                  <a:lnTo>
                    <a:pt x="3335085" y="0"/>
                  </a:lnTo>
                  <a:lnTo>
                    <a:pt x="5508856" y="3765081"/>
                  </a:lnTo>
                  <a:lnTo>
                    <a:pt x="2173770" y="3765081"/>
                  </a:lnTo>
                  <a:lnTo>
                    <a:pt x="0" y="0"/>
                  </a:lnTo>
                  <a:close/>
                </a:path>
              </a:pathLst>
            </a:custGeom>
            <a:solidFill>
              <a:srgbClr val="F1945B"/>
            </a:solidFill>
          </p:spPr>
        </p:sp>
        <p:sp>
          <p:nvSpPr>
            <p:cNvPr name="Freeform 4" id="4"/>
            <p:cNvSpPr/>
            <p:nvPr/>
          </p:nvSpPr>
          <p:spPr>
            <a:xfrm flipH="false" flipV="false" rot="0">
              <a:off x="0" y="0"/>
              <a:ext cx="5508856" cy="3765081"/>
            </a:xfrm>
            <a:custGeom>
              <a:avLst/>
              <a:gdLst/>
              <a:ahLst/>
              <a:cxnLst/>
              <a:rect r="r" b="b" t="t" l="l"/>
              <a:pathLst>
                <a:path h="3765081" w="5508856">
                  <a:moveTo>
                    <a:pt x="0" y="0"/>
                  </a:moveTo>
                  <a:lnTo>
                    <a:pt x="3335085" y="0"/>
                  </a:lnTo>
                  <a:lnTo>
                    <a:pt x="5508856" y="3765081"/>
                  </a:lnTo>
                  <a:lnTo>
                    <a:pt x="2173770" y="3765081"/>
                  </a:lnTo>
                  <a:lnTo>
                    <a:pt x="0" y="0"/>
                  </a:lnTo>
                  <a:close/>
                </a:path>
              </a:pathLst>
            </a:custGeom>
            <a:blipFill>
              <a:blip r:embed="rId2"/>
              <a:stretch>
                <a:fillRect l="-39928" t="0" r="-39928" b="0"/>
              </a:stretch>
            </a:blipFill>
          </p:spPr>
        </p:sp>
      </p:grpSp>
      <p:sp>
        <p:nvSpPr>
          <p:cNvPr name="Freeform 5" id="5"/>
          <p:cNvSpPr/>
          <p:nvPr/>
        </p:nvSpPr>
        <p:spPr>
          <a:xfrm flipH="false" flipV="false" rot="0">
            <a:off x="-2622339" y="7919689"/>
            <a:ext cx="6452848" cy="5596379"/>
          </a:xfrm>
          <a:custGeom>
            <a:avLst/>
            <a:gdLst/>
            <a:ahLst/>
            <a:cxnLst/>
            <a:rect r="r" b="b" t="t" l="l"/>
            <a:pathLst>
              <a:path h="5596379" w="6452848">
                <a:moveTo>
                  <a:pt x="0" y="0"/>
                </a:moveTo>
                <a:lnTo>
                  <a:pt x="6452849" y="0"/>
                </a:lnTo>
                <a:lnTo>
                  <a:pt x="6452849" y="5596379"/>
                </a:lnTo>
                <a:lnTo>
                  <a:pt x="0" y="559637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10800000">
            <a:off x="13367400" y="-2798190"/>
            <a:ext cx="6452848" cy="5596379"/>
          </a:xfrm>
          <a:custGeom>
            <a:avLst/>
            <a:gdLst/>
            <a:ahLst/>
            <a:cxnLst/>
            <a:rect r="r" b="b" t="t" l="l"/>
            <a:pathLst>
              <a:path h="5596379" w="6452848">
                <a:moveTo>
                  <a:pt x="0" y="0"/>
                </a:moveTo>
                <a:lnTo>
                  <a:pt x="6452849" y="0"/>
                </a:lnTo>
                <a:lnTo>
                  <a:pt x="6452849" y="5596380"/>
                </a:lnTo>
                <a:lnTo>
                  <a:pt x="0" y="559638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4467488" y="569641"/>
            <a:ext cx="8457192" cy="1007745"/>
          </a:xfrm>
          <a:prstGeom prst="rect">
            <a:avLst/>
          </a:prstGeom>
        </p:spPr>
        <p:txBody>
          <a:bodyPr anchor="t" rtlCol="false" tIns="0" lIns="0" bIns="0" rIns="0">
            <a:spAutoFit/>
          </a:bodyPr>
          <a:lstStyle/>
          <a:p>
            <a:pPr algn="ctr" marL="0" indent="0" lvl="0">
              <a:lnSpc>
                <a:spcPts val="7884"/>
              </a:lnSpc>
              <a:spcBef>
                <a:spcPct val="0"/>
              </a:spcBef>
            </a:pPr>
            <a:r>
              <a:rPr lang="en-US" b="true" sz="6570">
                <a:solidFill>
                  <a:srgbClr val="4BD1FB"/>
                </a:solidFill>
                <a:latin typeface="Now Bold"/>
                <a:ea typeface="Now Bold"/>
                <a:cs typeface="Now Bold"/>
                <a:sym typeface="Now Bold"/>
              </a:rPr>
              <a:t>CONCENTRIC</a:t>
            </a:r>
          </a:p>
        </p:txBody>
      </p:sp>
      <p:sp>
        <p:nvSpPr>
          <p:cNvPr name="TextBox 8" id="8"/>
          <p:cNvSpPr txBox="true"/>
          <p:nvPr/>
        </p:nvSpPr>
        <p:spPr>
          <a:xfrm rot="0">
            <a:off x="8427433" y="3442733"/>
            <a:ext cx="8981081" cy="5421414"/>
          </a:xfrm>
          <a:prstGeom prst="rect">
            <a:avLst/>
          </a:prstGeom>
        </p:spPr>
        <p:txBody>
          <a:bodyPr anchor="t" rtlCol="false" tIns="0" lIns="0" bIns="0" rIns="0">
            <a:spAutoFit/>
          </a:bodyPr>
          <a:lstStyle/>
          <a:p>
            <a:pPr algn="just">
              <a:lnSpc>
                <a:spcPts val="3392"/>
              </a:lnSpc>
            </a:pPr>
            <a:r>
              <a:rPr lang="en-US" sz="2458" spc="240">
                <a:solidFill>
                  <a:srgbClr val="F5FFF5"/>
                </a:solidFill>
                <a:latin typeface="DM Sans"/>
                <a:ea typeface="DM Sans"/>
                <a:cs typeface="DM Sans"/>
                <a:sym typeface="DM Sans"/>
              </a:rPr>
              <a:t>Concentric diversification is a business growth strategy where a company expands its product lines or markets by offering new products or services that are related to its existing core business. This approach leverages the company's existing strengths, such as its brand, technology, or distribution channels, while allowing it to tap into new markets. The key to concentric diversification is that the new products or services share similarities with the company's current operations, allowing the company to benefit from synergies.</a:t>
            </a:r>
          </a:p>
          <a:p>
            <a:pPr algn="just">
              <a:lnSpc>
                <a:spcPts val="3392"/>
              </a:lnSpc>
            </a:pPr>
          </a:p>
        </p:txBody>
      </p:sp>
      <p:sp>
        <p:nvSpPr>
          <p:cNvPr name="TextBox 9" id="9"/>
          <p:cNvSpPr txBox="true"/>
          <p:nvPr/>
        </p:nvSpPr>
        <p:spPr>
          <a:xfrm rot="0">
            <a:off x="8951321" y="1570566"/>
            <a:ext cx="8457192" cy="1000925"/>
          </a:xfrm>
          <a:prstGeom prst="rect">
            <a:avLst/>
          </a:prstGeom>
        </p:spPr>
        <p:txBody>
          <a:bodyPr anchor="t" rtlCol="false" tIns="0" lIns="0" bIns="0" rIns="0">
            <a:spAutoFit/>
          </a:bodyPr>
          <a:lstStyle/>
          <a:p>
            <a:pPr algn="ctr" marL="0" indent="0" lvl="0">
              <a:lnSpc>
                <a:spcPts val="7884"/>
              </a:lnSpc>
              <a:spcBef>
                <a:spcPct val="0"/>
              </a:spcBef>
            </a:pPr>
            <a:r>
              <a:rPr lang="en-US" b="true" sz="6570">
                <a:solidFill>
                  <a:srgbClr val="FFFFFF"/>
                </a:solidFill>
                <a:latin typeface="Now Bold"/>
                <a:ea typeface="Now Bold"/>
                <a:cs typeface="Now Bold"/>
                <a:sym typeface="Now Bold"/>
              </a:rPr>
              <a:t>DIVERSIFICATION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TextBox 2" id="2"/>
          <p:cNvSpPr txBox="true"/>
          <p:nvPr/>
        </p:nvSpPr>
        <p:spPr>
          <a:xfrm rot="0">
            <a:off x="12088795" y="2478777"/>
            <a:ext cx="5697119" cy="1530271"/>
          </a:xfrm>
          <a:prstGeom prst="rect">
            <a:avLst/>
          </a:prstGeom>
        </p:spPr>
        <p:txBody>
          <a:bodyPr anchor="t" rtlCol="false" tIns="0" lIns="0" bIns="0" rIns="0">
            <a:spAutoFit/>
          </a:bodyPr>
          <a:lstStyle/>
          <a:p>
            <a:pPr algn="l" marL="0" indent="0" lvl="0">
              <a:lnSpc>
                <a:spcPts val="2050"/>
              </a:lnSpc>
            </a:pPr>
            <a:r>
              <a:rPr lang="en-US" sz="1627">
                <a:solidFill>
                  <a:srgbClr val="FFFFFF"/>
                </a:solidFill>
                <a:latin typeface="DM Sans"/>
                <a:ea typeface="DM Sans"/>
                <a:cs typeface="DM Sans"/>
                <a:sym typeface="DM Sans"/>
              </a:rPr>
              <a:t>Reliance originally started with textiles but expanded into petrochemicals, which was a logical extension because petrochemicals are crucial raw materials for synthetic fibers used in textiles. This move allowed the company to integrate its supply chain vertically, controlling both the production of raw materials and the final product.</a:t>
            </a:r>
          </a:p>
        </p:txBody>
      </p:sp>
      <p:grpSp>
        <p:nvGrpSpPr>
          <p:cNvPr name="Group 3" id="3"/>
          <p:cNvGrpSpPr/>
          <p:nvPr/>
        </p:nvGrpSpPr>
        <p:grpSpPr>
          <a:xfrm rot="0">
            <a:off x="5764716" y="2598782"/>
            <a:ext cx="7730117" cy="4751660"/>
            <a:chOff x="0" y="0"/>
            <a:chExt cx="10306822" cy="6335547"/>
          </a:xfrm>
        </p:grpSpPr>
        <p:grpSp>
          <p:nvGrpSpPr>
            <p:cNvPr name="Group 4" id="4"/>
            <p:cNvGrpSpPr/>
            <p:nvPr/>
          </p:nvGrpSpPr>
          <p:grpSpPr>
            <a:xfrm rot="0">
              <a:off x="2075973" y="0"/>
              <a:ext cx="6154876" cy="1579638"/>
              <a:chOff x="0" y="0"/>
              <a:chExt cx="2845864" cy="730386"/>
            </a:xfrm>
          </p:grpSpPr>
          <p:sp>
            <p:nvSpPr>
              <p:cNvPr name="Freeform 5" id="5"/>
              <p:cNvSpPr/>
              <p:nvPr/>
            </p:nvSpPr>
            <p:spPr>
              <a:xfrm flipH="false" flipV="false" rot="0">
                <a:off x="0" y="0"/>
                <a:ext cx="2845864" cy="730386"/>
              </a:xfrm>
              <a:custGeom>
                <a:avLst/>
                <a:gdLst/>
                <a:ahLst/>
                <a:cxnLst/>
                <a:rect r="r" b="b" t="t" l="l"/>
                <a:pathLst>
                  <a:path h="730386" w="2845864">
                    <a:moveTo>
                      <a:pt x="0" y="0"/>
                    </a:moveTo>
                    <a:lnTo>
                      <a:pt x="2642664" y="0"/>
                    </a:lnTo>
                    <a:lnTo>
                      <a:pt x="2845864" y="365193"/>
                    </a:lnTo>
                    <a:lnTo>
                      <a:pt x="2642664" y="730386"/>
                    </a:lnTo>
                    <a:lnTo>
                      <a:pt x="0" y="730386"/>
                    </a:lnTo>
                    <a:lnTo>
                      <a:pt x="203200" y="365193"/>
                    </a:lnTo>
                    <a:lnTo>
                      <a:pt x="0" y="0"/>
                    </a:lnTo>
                    <a:close/>
                  </a:path>
                </a:pathLst>
              </a:custGeom>
              <a:solidFill>
                <a:srgbClr val="145DA0"/>
              </a:solidFill>
            </p:spPr>
          </p:sp>
          <p:sp>
            <p:nvSpPr>
              <p:cNvPr name="TextBox 6" id="6"/>
              <p:cNvSpPr txBox="true"/>
              <p:nvPr/>
            </p:nvSpPr>
            <p:spPr>
              <a:xfrm>
                <a:off x="177800" y="-38100"/>
                <a:ext cx="2591864" cy="768486"/>
              </a:xfrm>
              <a:prstGeom prst="rect">
                <a:avLst/>
              </a:prstGeom>
            </p:spPr>
            <p:txBody>
              <a:bodyPr anchor="ctr" rtlCol="false" tIns="50800" lIns="50800" bIns="50800" rIns="50800"/>
              <a:lstStyle/>
              <a:p>
                <a:pPr algn="ctr">
                  <a:lnSpc>
                    <a:spcPts val="2605"/>
                  </a:lnSpc>
                </a:pPr>
              </a:p>
            </p:txBody>
          </p:sp>
        </p:grpSp>
        <p:grpSp>
          <p:nvGrpSpPr>
            <p:cNvPr name="Group 7" id="7"/>
            <p:cNvGrpSpPr/>
            <p:nvPr/>
          </p:nvGrpSpPr>
          <p:grpSpPr>
            <a:xfrm rot="-10800000">
              <a:off x="548723" y="1579638"/>
              <a:ext cx="5549001" cy="1579638"/>
              <a:chOff x="0" y="0"/>
              <a:chExt cx="2565722" cy="730386"/>
            </a:xfrm>
          </p:grpSpPr>
          <p:sp>
            <p:nvSpPr>
              <p:cNvPr name="Freeform 8" id="8"/>
              <p:cNvSpPr/>
              <p:nvPr/>
            </p:nvSpPr>
            <p:spPr>
              <a:xfrm flipH="false" flipV="false" rot="0">
                <a:off x="0" y="0"/>
                <a:ext cx="2565722" cy="730386"/>
              </a:xfrm>
              <a:custGeom>
                <a:avLst/>
                <a:gdLst/>
                <a:ahLst/>
                <a:cxnLst/>
                <a:rect r="r" b="b" t="t" l="l"/>
                <a:pathLst>
                  <a:path h="730386" w="2565722">
                    <a:moveTo>
                      <a:pt x="0" y="0"/>
                    </a:moveTo>
                    <a:lnTo>
                      <a:pt x="2362522" y="0"/>
                    </a:lnTo>
                    <a:lnTo>
                      <a:pt x="2565722" y="365193"/>
                    </a:lnTo>
                    <a:lnTo>
                      <a:pt x="2362522" y="730386"/>
                    </a:lnTo>
                    <a:lnTo>
                      <a:pt x="0" y="730386"/>
                    </a:lnTo>
                    <a:lnTo>
                      <a:pt x="203200" y="365193"/>
                    </a:lnTo>
                    <a:lnTo>
                      <a:pt x="0" y="0"/>
                    </a:lnTo>
                    <a:close/>
                  </a:path>
                </a:pathLst>
              </a:custGeom>
              <a:solidFill>
                <a:srgbClr val="0071C9"/>
              </a:solidFill>
            </p:spPr>
          </p:sp>
          <p:sp>
            <p:nvSpPr>
              <p:cNvPr name="TextBox 9" id="9"/>
              <p:cNvSpPr txBox="true"/>
              <p:nvPr/>
            </p:nvSpPr>
            <p:spPr>
              <a:xfrm>
                <a:off x="177800" y="-38100"/>
                <a:ext cx="2311722" cy="768486"/>
              </a:xfrm>
              <a:prstGeom prst="rect">
                <a:avLst/>
              </a:prstGeom>
            </p:spPr>
            <p:txBody>
              <a:bodyPr anchor="ctr" rtlCol="false" tIns="50800" lIns="50800" bIns="50800" rIns="50800"/>
              <a:lstStyle/>
              <a:p>
                <a:pPr algn="ctr">
                  <a:lnSpc>
                    <a:spcPts val="2605"/>
                  </a:lnSpc>
                </a:pPr>
              </a:p>
            </p:txBody>
          </p:sp>
        </p:grpSp>
        <p:grpSp>
          <p:nvGrpSpPr>
            <p:cNvPr name="Group 10" id="10"/>
            <p:cNvGrpSpPr/>
            <p:nvPr/>
          </p:nvGrpSpPr>
          <p:grpSpPr>
            <a:xfrm rot="0">
              <a:off x="2075973" y="3159276"/>
              <a:ext cx="6196175" cy="1579638"/>
              <a:chOff x="0" y="0"/>
              <a:chExt cx="2864959" cy="730386"/>
            </a:xfrm>
          </p:grpSpPr>
          <p:sp>
            <p:nvSpPr>
              <p:cNvPr name="Freeform 11" id="11"/>
              <p:cNvSpPr/>
              <p:nvPr/>
            </p:nvSpPr>
            <p:spPr>
              <a:xfrm flipH="false" flipV="false" rot="0">
                <a:off x="0" y="0"/>
                <a:ext cx="2864959" cy="730386"/>
              </a:xfrm>
              <a:custGeom>
                <a:avLst/>
                <a:gdLst/>
                <a:ahLst/>
                <a:cxnLst/>
                <a:rect r="r" b="b" t="t" l="l"/>
                <a:pathLst>
                  <a:path h="730386" w="2864959">
                    <a:moveTo>
                      <a:pt x="0" y="0"/>
                    </a:moveTo>
                    <a:lnTo>
                      <a:pt x="2661759" y="0"/>
                    </a:lnTo>
                    <a:lnTo>
                      <a:pt x="2864959" y="365193"/>
                    </a:lnTo>
                    <a:lnTo>
                      <a:pt x="2661759" y="730386"/>
                    </a:lnTo>
                    <a:lnTo>
                      <a:pt x="0" y="730386"/>
                    </a:lnTo>
                    <a:lnTo>
                      <a:pt x="203200" y="365193"/>
                    </a:lnTo>
                    <a:lnTo>
                      <a:pt x="0" y="0"/>
                    </a:lnTo>
                    <a:close/>
                  </a:path>
                </a:pathLst>
              </a:custGeom>
              <a:solidFill>
                <a:srgbClr val="56AEFF"/>
              </a:solidFill>
            </p:spPr>
          </p:sp>
          <p:sp>
            <p:nvSpPr>
              <p:cNvPr name="TextBox 12" id="12"/>
              <p:cNvSpPr txBox="true"/>
              <p:nvPr/>
            </p:nvSpPr>
            <p:spPr>
              <a:xfrm>
                <a:off x="177800" y="-38100"/>
                <a:ext cx="2610959" cy="768486"/>
              </a:xfrm>
              <a:prstGeom prst="rect">
                <a:avLst/>
              </a:prstGeom>
            </p:spPr>
            <p:txBody>
              <a:bodyPr anchor="ctr" rtlCol="false" tIns="50800" lIns="50800" bIns="50800" rIns="50800"/>
              <a:lstStyle/>
              <a:p>
                <a:pPr algn="ctr">
                  <a:lnSpc>
                    <a:spcPts val="2605"/>
                  </a:lnSpc>
                </a:pPr>
              </a:p>
            </p:txBody>
          </p:sp>
        </p:grpSp>
        <p:grpSp>
          <p:nvGrpSpPr>
            <p:cNvPr name="Group 13" id="13"/>
            <p:cNvGrpSpPr/>
            <p:nvPr/>
          </p:nvGrpSpPr>
          <p:grpSpPr>
            <a:xfrm rot="-10800000">
              <a:off x="1493036" y="4755909"/>
              <a:ext cx="5549001" cy="1579638"/>
              <a:chOff x="0" y="0"/>
              <a:chExt cx="2565722" cy="730386"/>
            </a:xfrm>
          </p:grpSpPr>
          <p:sp>
            <p:nvSpPr>
              <p:cNvPr name="Freeform 14" id="14"/>
              <p:cNvSpPr/>
              <p:nvPr/>
            </p:nvSpPr>
            <p:spPr>
              <a:xfrm flipH="false" flipV="false" rot="0">
                <a:off x="0" y="0"/>
                <a:ext cx="2565722" cy="730386"/>
              </a:xfrm>
              <a:custGeom>
                <a:avLst/>
                <a:gdLst/>
                <a:ahLst/>
                <a:cxnLst/>
                <a:rect r="r" b="b" t="t" l="l"/>
                <a:pathLst>
                  <a:path h="730386" w="2565722">
                    <a:moveTo>
                      <a:pt x="0" y="0"/>
                    </a:moveTo>
                    <a:lnTo>
                      <a:pt x="2362522" y="0"/>
                    </a:lnTo>
                    <a:lnTo>
                      <a:pt x="2565722" y="365193"/>
                    </a:lnTo>
                    <a:lnTo>
                      <a:pt x="2362522" y="730386"/>
                    </a:lnTo>
                    <a:lnTo>
                      <a:pt x="0" y="730386"/>
                    </a:lnTo>
                    <a:lnTo>
                      <a:pt x="203200" y="365193"/>
                    </a:lnTo>
                    <a:lnTo>
                      <a:pt x="0" y="0"/>
                    </a:lnTo>
                    <a:close/>
                  </a:path>
                </a:pathLst>
              </a:custGeom>
              <a:solidFill>
                <a:srgbClr val="4BD1FB"/>
              </a:solidFill>
            </p:spPr>
          </p:sp>
          <p:sp>
            <p:nvSpPr>
              <p:cNvPr name="TextBox 15" id="15"/>
              <p:cNvSpPr txBox="true"/>
              <p:nvPr/>
            </p:nvSpPr>
            <p:spPr>
              <a:xfrm>
                <a:off x="177800" y="-38100"/>
                <a:ext cx="2311722" cy="768486"/>
              </a:xfrm>
              <a:prstGeom prst="rect">
                <a:avLst/>
              </a:prstGeom>
            </p:spPr>
            <p:txBody>
              <a:bodyPr anchor="ctr" rtlCol="false" tIns="50800" lIns="50800" bIns="50800" rIns="50800"/>
              <a:lstStyle/>
              <a:p>
                <a:pPr algn="ctr">
                  <a:lnSpc>
                    <a:spcPts val="2605"/>
                  </a:lnSpc>
                </a:pPr>
              </a:p>
            </p:txBody>
          </p:sp>
        </p:grpSp>
        <p:sp>
          <p:nvSpPr>
            <p:cNvPr name="TextBox 16" id="16"/>
            <p:cNvSpPr txBox="true"/>
            <p:nvPr/>
          </p:nvSpPr>
          <p:spPr>
            <a:xfrm rot="0">
              <a:off x="1493036" y="1931425"/>
              <a:ext cx="3660375" cy="818915"/>
            </a:xfrm>
            <a:prstGeom prst="rect">
              <a:avLst/>
            </a:prstGeom>
          </p:spPr>
          <p:txBody>
            <a:bodyPr anchor="t" rtlCol="false" tIns="0" lIns="0" bIns="0" rIns="0">
              <a:spAutoFit/>
            </a:bodyPr>
            <a:lstStyle/>
            <a:p>
              <a:pPr algn="ctr" marL="0" indent="0" lvl="0">
                <a:lnSpc>
                  <a:spcPts val="5185"/>
                </a:lnSpc>
                <a:spcBef>
                  <a:spcPct val="0"/>
                </a:spcBef>
              </a:pPr>
              <a:r>
                <a:rPr lang="en-US" b="true" sz="3757">
                  <a:solidFill>
                    <a:srgbClr val="051D40"/>
                  </a:solidFill>
                  <a:latin typeface="DM Sans Bold"/>
                  <a:ea typeface="DM Sans Bold"/>
                  <a:cs typeface="DM Sans Bold"/>
                  <a:sym typeface="DM Sans Bold"/>
                </a:rPr>
                <a:t>Oil Refining</a:t>
              </a:r>
            </a:p>
          </p:txBody>
        </p:sp>
        <p:sp>
          <p:nvSpPr>
            <p:cNvPr name="TextBox 17" id="17"/>
            <p:cNvSpPr txBox="true"/>
            <p:nvPr/>
          </p:nvSpPr>
          <p:spPr>
            <a:xfrm rot="0">
              <a:off x="0" y="399114"/>
              <a:ext cx="10306822" cy="700430"/>
            </a:xfrm>
            <a:prstGeom prst="rect">
              <a:avLst/>
            </a:prstGeom>
          </p:spPr>
          <p:txBody>
            <a:bodyPr anchor="t" rtlCol="false" tIns="0" lIns="0" bIns="0" rIns="0">
              <a:spAutoFit/>
            </a:bodyPr>
            <a:lstStyle/>
            <a:p>
              <a:pPr algn="ctr" marL="0" indent="0" lvl="0">
                <a:lnSpc>
                  <a:spcPts val="4379"/>
                </a:lnSpc>
                <a:spcBef>
                  <a:spcPct val="0"/>
                </a:spcBef>
              </a:pPr>
              <a:r>
                <a:rPr lang="en-US" b="true" sz="3173">
                  <a:solidFill>
                    <a:srgbClr val="051D40"/>
                  </a:solidFill>
                  <a:latin typeface="DM Sans Bold"/>
                  <a:ea typeface="DM Sans Bold"/>
                  <a:cs typeface="DM Sans Bold"/>
                  <a:sym typeface="DM Sans Bold"/>
                </a:rPr>
                <a:t>Petrochemicals</a:t>
              </a:r>
            </a:p>
          </p:txBody>
        </p:sp>
        <p:sp>
          <p:nvSpPr>
            <p:cNvPr name="TextBox 18" id="18"/>
            <p:cNvSpPr txBox="true"/>
            <p:nvPr/>
          </p:nvSpPr>
          <p:spPr>
            <a:xfrm rot="0">
              <a:off x="1606252" y="2513819"/>
              <a:ext cx="7135617" cy="1461461"/>
            </a:xfrm>
            <a:prstGeom prst="rect">
              <a:avLst/>
            </a:prstGeom>
          </p:spPr>
          <p:txBody>
            <a:bodyPr anchor="t" rtlCol="false" tIns="0" lIns="0" bIns="0" rIns="0">
              <a:spAutoFit/>
            </a:bodyPr>
            <a:lstStyle/>
            <a:p>
              <a:pPr algn="ctr">
                <a:lnSpc>
                  <a:spcPts val="4475"/>
                </a:lnSpc>
              </a:pPr>
            </a:p>
            <a:p>
              <a:pPr algn="ctr">
                <a:lnSpc>
                  <a:spcPts val="4475"/>
                </a:lnSpc>
              </a:pPr>
              <a:r>
                <a:rPr lang="en-US" sz="3243" b="true">
                  <a:solidFill>
                    <a:srgbClr val="051D40"/>
                  </a:solidFill>
                  <a:latin typeface="DM Sans Bold"/>
                  <a:ea typeface="DM Sans Bold"/>
                  <a:cs typeface="DM Sans Bold"/>
                  <a:sym typeface="DM Sans Bold"/>
                </a:rPr>
                <a:t>telecommunication</a:t>
              </a:r>
            </a:p>
            <a:p>
              <a:pPr algn="ctr" marL="0" indent="0" lvl="0">
                <a:lnSpc>
                  <a:spcPts val="4475"/>
                </a:lnSpc>
                <a:spcBef>
                  <a:spcPct val="0"/>
                </a:spcBef>
              </a:pPr>
              <a:r>
                <a:rPr lang="en-US" b="true" sz="3243">
                  <a:solidFill>
                    <a:srgbClr val="051D40"/>
                  </a:solidFill>
                  <a:latin typeface="DM Sans Bold"/>
                  <a:ea typeface="DM Sans Bold"/>
                  <a:cs typeface="DM Sans Bold"/>
                  <a:sym typeface="DM Sans Bold"/>
                </a:rPr>
                <a:t>(Jio)</a:t>
              </a:r>
            </a:p>
          </p:txBody>
        </p:sp>
        <p:sp>
          <p:nvSpPr>
            <p:cNvPr name="TextBox 19" id="19"/>
            <p:cNvSpPr txBox="true"/>
            <p:nvPr/>
          </p:nvSpPr>
          <p:spPr>
            <a:xfrm rot="0">
              <a:off x="1516523" y="5088164"/>
              <a:ext cx="5502026" cy="818915"/>
            </a:xfrm>
            <a:prstGeom prst="rect">
              <a:avLst/>
            </a:prstGeom>
          </p:spPr>
          <p:txBody>
            <a:bodyPr anchor="t" rtlCol="false" tIns="0" lIns="0" bIns="0" rIns="0">
              <a:spAutoFit/>
            </a:bodyPr>
            <a:lstStyle/>
            <a:p>
              <a:pPr algn="ctr" marL="0" indent="0" lvl="0">
                <a:lnSpc>
                  <a:spcPts val="5185"/>
                </a:lnSpc>
                <a:spcBef>
                  <a:spcPct val="0"/>
                </a:spcBef>
              </a:pPr>
              <a:r>
                <a:rPr lang="en-US" b="true" sz="3757">
                  <a:solidFill>
                    <a:srgbClr val="051D40"/>
                  </a:solidFill>
                  <a:latin typeface="DM Sans Bold"/>
                  <a:ea typeface="DM Sans Bold"/>
                  <a:cs typeface="DM Sans Bold"/>
                  <a:sym typeface="DM Sans Bold"/>
                </a:rPr>
                <a:t>digital services</a:t>
              </a:r>
            </a:p>
          </p:txBody>
        </p:sp>
      </p:grpSp>
      <p:sp>
        <p:nvSpPr>
          <p:cNvPr name="TextBox 20" id="20"/>
          <p:cNvSpPr txBox="true"/>
          <p:nvPr/>
        </p:nvSpPr>
        <p:spPr>
          <a:xfrm rot="0">
            <a:off x="196883" y="3680308"/>
            <a:ext cx="5879138" cy="1471655"/>
          </a:xfrm>
          <a:prstGeom prst="rect">
            <a:avLst/>
          </a:prstGeom>
        </p:spPr>
        <p:txBody>
          <a:bodyPr anchor="t" rtlCol="false" tIns="0" lIns="0" bIns="0" rIns="0">
            <a:spAutoFit/>
          </a:bodyPr>
          <a:lstStyle/>
          <a:p>
            <a:pPr algn="r" marL="0" indent="0" lvl="0">
              <a:lnSpc>
                <a:spcPts val="2355"/>
              </a:lnSpc>
            </a:pPr>
            <a:r>
              <a:rPr lang="en-US" sz="1869">
                <a:solidFill>
                  <a:srgbClr val="FFFFFF"/>
                </a:solidFill>
                <a:latin typeface="DM Sans"/>
                <a:ea typeface="DM Sans"/>
                <a:cs typeface="DM Sans"/>
                <a:sym typeface="DM Sans"/>
              </a:rPr>
              <a:t> Building on its expertise in petrochemicals, Reliance moved into oil refining and later oil and gas exploration. Both of these businesses were related to its petrochemical business in terms of the required technology, infrastructure, and raw materials.</a:t>
            </a:r>
          </a:p>
        </p:txBody>
      </p:sp>
      <p:sp>
        <p:nvSpPr>
          <p:cNvPr name="TextBox 21" id="21"/>
          <p:cNvSpPr txBox="true"/>
          <p:nvPr/>
        </p:nvSpPr>
        <p:spPr>
          <a:xfrm rot="0">
            <a:off x="12088795" y="4885912"/>
            <a:ext cx="5346406" cy="1670398"/>
          </a:xfrm>
          <a:prstGeom prst="rect">
            <a:avLst/>
          </a:prstGeom>
        </p:spPr>
        <p:txBody>
          <a:bodyPr anchor="t" rtlCol="false" tIns="0" lIns="0" bIns="0" rIns="0">
            <a:spAutoFit/>
          </a:bodyPr>
          <a:lstStyle/>
          <a:p>
            <a:pPr algn="l" marL="0" indent="0" lvl="0">
              <a:lnSpc>
                <a:spcPts val="1905"/>
              </a:lnSpc>
            </a:pPr>
            <a:r>
              <a:rPr lang="en-US" sz="1512">
                <a:solidFill>
                  <a:srgbClr val="FFFFFF"/>
                </a:solidFill>
                <a:latin typeface="DM Sans"/>
                <a:ea typeface="DM Sans"/>
                <a:cs typeface="DM Sans"/>
                <a:sym typeface="DM Sans"/>
              </a:rPr>
              <a:t>Reliance’s launch of Jio, a major telecommunications player, can also be seen as concentric diversification. Although not directly related to its core petrochemical business, it leveraged Reliance’s financial strength, existing distribution networks, and technological expertise. Jio's expansion capitalized on the company’s ability to deploy large-scale infrastructure projects, similar to its other large ventures.</a:t>
            </a:r>
          </a:p>
        </p:txBody>
      </p:sp>
      <p:sp>
        <p:nvSpPr>
          <p:cNvPr name="TextBox 22" id="22"/>
          <p:cNvSpPr txBox="true"/>
          <p:nvPr/>
        </p:nvSpPr>
        <p:spPr>
          <a:xfrm rot="0">
            <a:off x="1578523" y="6190135"/>
            <a:ext cx="5023064" cy="1670453"/>
          </a:xfrm>
          <a:prstGeom prst="rect">
            <a:avLst/>
          </a:prstGeom>
        </p:spPr>
        <p:txBody>
          <a:bodyPr anchor="t" rtlCol="false" tIns="0" lIns="0" bIns="0" rIns="0">
            <a:spAutoFit/>
          </a:bodyPr>
          <a:lstStyle/>
          <a:p>
            <a:pPr algn="r" marL="0" indent="0" lvl="0">
              <a:lnSpc>
                <a:spcPts val="1905"/>
              </a:lnSpc>
            </a:pPr>
            <a:r>
              <a:rPr lang="en-US" sz="1512">
                <a:solidFill>
                  <a:srgbClr val="FFFFFF"/>
                </a:solidFill>
                <a:latin typeface="DM Sans"/>
                <a:ea typeface="DM Sans"/>
                <a:cs typeface="DM Sans"/>
                <a:sym typeface="DM Sans"/>
              </a:rPr>
              <a:t>Reliance leveraged its telecom infrastructure to expand into digital services, such as JioTV, JioSaavn (music streaming), JioMeet (video conferencing), and JioCinema (streaming services). These offerings are related to its telecommunications business and enhance customer engagement by providing a full ecosystem of digital products.</a:t>
            </a:r>
          </a:p>
        </p:txBody>
      </p:sp>
      <p:sp>
        <p:nvSpPr>
          <p:cNvPr name="Freeform 23" id="23"/>
          <p:cNvSpPr/>
          <p:nvPr/>
        </p:nvSpPr>
        <p:spPr>
          <a:xfrm flipH="false" flipV="false" rot="0">
            <a:off x="-2519628" y="7227483"/>
            <a:ext cx="7086596" cy="7086596"/>
          </a:xfrm>
          <a:custGeom>
            <a:avLst/>
            <a:gdLst/>
            <a:ahLst/>
            <a:cxnLst/>
            <a:rect r="r" b="b" t="t" l="l"/>
            <a:pathLst>
              <a:path h="7086596" w="7086596">
                <a:moveTo>
                  <a:pt x="0" y="0"/>
                </a:moveTo>
                <a:lnTo>
                  <a:pt x="7086596" y="0"/>
                </a:lnTo>
                <a:lnTo>
                  <a:pt x="7086596" y="7086596"/>
                </a:lnTo>
                <a:lnTo>
                  <a:pt x="0" y="70865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4" id="24"/>
          <p:cNvSpPr/>
          <p:nvPr/>
        </p:nvSpPr>
        <p:spPr>
          <a:xfrm flipH="false" flipV="false" rot="10436461">
            <a:off x="14152110" y="-4118246"/>
            <a:ext cx="6566182" cy="6566182"/>
          </a:xfrm>
          <a:custGeom>
            <a:avLst/>
            <a:gdLst/>
            <a:ahLst/>
            <a:cxnLst/>
            <a:rect r="r" b="b" t="t" l="l"/>
            <a:pathLst>
              <a:path h="6566182" w="6566182">
                <a:moveTo>
                  <a:pt x="0" y="0"/>
                </a:moveTo>
                <a:lnTo>
                  <a:pt x="6566182" y="0"/>
                </a:lnTo>
                <a:lnTo>
                  <a:pt x="6566182" y="6566183"/>
                </a:lnTo>
                <a:lnTo>
                  <a:pt x="0" y="65661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3860032"/>
          </a:xfrm>
          <a:custGeom>
            <a:avLst/>
            <a:gdLst/>
            <a:ahLst/>
            <a:cxnLst/>
            <a:rect r="r" b="b" t="t" l="l"/>
            <a:pathLst>
              <a:path h="3860032" w="18288000">
                <a:moveTo>
                  <a:pt x="0" y="0"/>
                </a:moveTo>
                <a:lnTo>
                  <a:pt x="18288000" y="0"/>
                </a:lnTo>
                <a:lnTo>
                  <a:pt x="18288000" y="3860032"/>
                </a:lnTo>
                <a:lnTo>
                  <a:pt x="0" y="3860032"/>
                </a:lnTo>
                <a:lnTo>
                  <a:pt x="0" y="0"/>
                </a:lnTo>
                <a:close/>
              </a:path>
            </a:pathLst>
          </a:custGeom>
          <a:blipFill>
            <a:blip r:embed="rId2"/>
            <a:stretch>
              <a:fillRect l="0" t="-107827" r="0" b="-107827"/>
            </a:stretch>
          </a:blipFill>
        </p:spPr>
      </p:sp>
      <p:grpSp>
        <p:nvGrpSpPr>
          <p:cNvPr name="Group 3" id="3"/>
          <p:cNvGrpSpPr/>
          <p:nvPr/>
        </p:nvGrpSpPr>
        <p:grpSpPr>
          <a:xfrm rot="0">
            <a:off x="4458366" y="0"/>
            <a:ext cx="9658350" cy="10287000"/>
            <a:chOff x="0" y="0"/>
            <a:chExt cx="2543763" cy="2709333"/>
          </a:xfrm>
        </p:grpSpPr>
        <p:sp>
          <p:nvSpPr>
            <p:cNvPr name="Freeform 4" id="4"/>
            <p:cNvSpPr/>
            <p:nvPr/>
          </p:nvSpPr>
          <p:spPr>
            <a:xfrm flipH="false" flipV="false" rot="0">
              <a:off x="0" y="0"/>
              <a:ext cx="2543763" cy="2709333"/>
            </a:xfrm>
            <a:custGeom>
              <a:avLst/>
              <a:gdLst/>
              <a:ahLst/>
              <a:cxnLst/>
              <a:rect r="r" b="b" t="t" l="l"/>
              <a:pathLst>
                <a:path h="2709333" w="2543763">
                  <a:moveTo>
                    <a:pt x="0" y="0"/>
                  </a:moveTo>
                  <a:lnTo>
                    <a:pt x="2543763" y="0"/>
                  </a:lnTo>
                  <a:lnTo>
                    <a:pt x="2543763" y="2709333"/>
                  </a:lnTo>
                  <a:lnTo>
                    <a:pt x="0" y="2709333"/>
                  </a:lnTo>
                  <a:close/>
                </a:path>
              </a:pathLst>
            </a:custGeom>
            <a:solidFill>
              <a:srgbClr val="051D40">
                <a:alpha val="74902"/>
              </a:srgbClr>
            </a:solidFill>
          </p:spPr>
        </p:sp>
        <p:sp>
          <p:nvSpPr>
            <p:cNvPr name="TextBox 5" id="5"/>
            <p:cNvSpPr txBox="true"/>
            <p:nvPr/>
          </p:nvSpPr>
          <p:spPr>
            <a:xfrm>
              <a:off x="0" y="-38100"/>
              <a:ext cx="2543763" cy="2747433"/>
            </a:xfrm>
            <a:prstGeom prst="rect">
              <a:avLst/>
            </a:prstGeom>
          </p:spPr>
          <p:txBody>
            <a:bodyPr anchor="ctr" rtlCol="false" tIns="50800" lIns="50800" bIns="50800" rIns="50800"/>
            <a:lstStyle/>
            <a:p>
              <a:pPr algn="ctr">
                <a:lnSpc>
                  <a:spcPts val="2605"/>
                </a:lnSpc>
              </a:pPr>
            </a:p>
          </p:txBody>
        </p:sp>
      </p:grpSp>
      <p:sp>
        <p:nvSpPr>
          <p:cNvPr name="TextBox 6" id="6"/>
          <p:cNvSpPr txBox="true"/>
          <p:nvPr/>
        </p:nvSpPr>
        <p:spPr>
          <a:xfrm rot="0">
            <a:off x="4919830" y="1930016"/>
            <a:ext cx="8245699" cy="1441450"/>
          </a:xfrm>
          <a:prstGeom prst="rect">
            <a:avLst/>
          </a:prstGeom>
        </p:spPr>
        <p:txBody>
          <a:bodyPr anchor="t" rtlCol="false" tIns="0" lIns="0" bIns="0" rIns="0">
            <a:spAutoFit/>
          </a:bodyPr>
          <a:lstStyle/>
          <a:p>
            <a:pPr algn="ctr" marL="0" indent="0" lvl="0">
              <a:lnSpc>
                <a:spcPts val="5687"/>
              </a:lnSpc>
              <a:spcBef>
                <a:spcPct val="0"/>
              </a:spcBef>
            </a:pPr>
            <a:r>
              <a:rPr lang="en-US" b="true" sz="4739">
                <a:solidFill>
                  <a:srgbClr val="FFFFFF"/>
                </a:solidFill>
                <a:latin typeface="Now Bold"/>
                <a:ea typeface="Now Bold"/>
                <a:cs typeface="Now Bold"/>
                <a:sym typeface="Now Bold"/>
              </a:rPr>
              <a:t>CONGLOMERATE DIVERSIFICATION</a:t>
            </a:r>
          </a:p>
        </p:txBody>
      </p:sp>
      <p:sp>
        <p:nvSpPr>
          <p:cNvPr name="TextBox 7" id="7"/>
          <p:cNvSpPr txBox="true"/>
          <p:nvPr/>
        </p:nvSpPr>
        <p:spPr>
          <a:xfrm rot="0">
            <a:off x="6078873" y="4250995"/>
            <a:ext cx="6130255" cy="830636"/>
          </a:xfrm>
          <a:prstGeom prst="rect">
            <a:avLst/>
          </a:prstGeom>
        </p:spPr>
        <p:txBody>
          <a:bodyPr anchor="t" rtlCol="false" tIns="0" lIns="0" bIns="0" rIns="0">
            <a:spAutoFit/>
          </a:bodyPr>
          <a:lstStyle/>
          <a:p>
            <a:pPr algn="ctr" marL="0" indent="0" lvl="0">
              <a:lnSpc>
                <a:spcPts val="3331"/>
              </a:lnSpc>
              <a:spcBef>
                <a:spcPct val="0"/>
              </a:spcBef>
            </a:pPr>
            <a:r>
              <a:rPr lang="en-US" b="true" sz="2414">
                <a:solidFill>
                  <a:srgbClr val="4BD1FB"/>
                </a:solidFill>
                <a:latin typeface="DM Sans Bold"/>
                <a:ea typeface="DM Sans Bold"/>
                <a:cs typeface="DM Sans Bold"/>
                <a:sym typeface="DM Sans Bold"/>
              </a:rPr>
              <a:t>Overview of Conglomerate Diversification</a:t>
            </a:r>
          </a:p>
        </p:txBody>
      </p:sp>
      <p:sp>
        <p:nvSpPr>
          <p:cNvPr name="AutoShape 8" id="8"/>
          <p:cNvSpPr/>
          <p:nvPr/>
        </p:nvSpPr>
        <p:spPr>
          <a:xfrm>
            <a:off x="4919830" y="8782624"/>
            <a:ext cx="8735422" cy="0"/>
          </a:xfrm>
          <a:prstGeom prst="line">
            <a:avLst/>
          </a:prstGeom>
          <a:ln cap="flat" w="47625">
            <a:solidFill>
              <a:srgbClr val="145DA0"/>
            </a:solidFill>
            <a:prstDash val="solid"/>
            <a:headEnd type="none" len="sm" w="sm"/>
            <a:tailEnd type="none" len="sm" w="sm"/>
          </a:ln>
        </p:spPr>
      </p:sp>
      <p:sp>
        <p:nvSpPr>
          <p:cNvPr name="TextBox 9" id="9"/>
          <p:cNvSpPr txBox="true"/>
          <p:nvPr/>
        </p:nvSpPr>
        <p:spPr>
          <a:xfrm rot="0">
            <a:off x="5515091" y="5472594"/>
            <a:ext cx="7751758" cy="2166355"/>
          </a:xfrm>
          <a:prstGeom prst="rect">
            <a:avLst/>
          </a:prstGeom>
        </p:spPr>
        <p:txBody>
          <a:bodyPr anchor="t" rtlCol="false" tIns="0" lIns="0" bIns="0" rIns="0">
            <a:spAutoFit/>
          </a:bodyPr>
          <a:lstStyle/>
          <a:p>
            <a:pPr algn="ctr">
              <a:lnSpc>
                <a:spcPts val="3433"/>
              </a:lnSpc>
            </a:pPr>
            <a:r>
              <a:rPr lang="en-US" sz="2488">
                <a:solidFill>
                  <a:srgbClr val="FFFFFF"/>
                </a:solidFill>
                <a:latin typeface="DM Sans"/>
                <a:ea typeface="DM Sans"/>
                <a:cs typeface="DM Sans"/>
                <a:sym typeface="DM Sans"/>
              </a:rPr>
              <a:t>Conglomerate diversification involves entering entirely different industries, often unrelated to the company’s core business. This strategy can reduce risk and stabilize income streams.</a:t>
            </a:r>
          </a:p>
          <a:p>
            <a:pPr algn="ctr" marL="0" indent="0" lvl="0">
              <a:lnSpc>
                <a:spcPts val="3433"/>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DAGTPO_G4WY</dc:identifier>
  <dcterms:modified xsi:type="dcterms:W3CDTF">2011-08-01T06:04:30Z</dcterms:modified>
  <cp:revision>1</cp:revision>
  <dc:title>VERTICAL DIVERSIFICATION</dc:title>
</cp:coreProperties>
</file>

<file path=docProps/thumbnail.jpeg>
</file>